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82" r:id="rId2"/>
  </p:sldMasterIdLst>
  <p:notesMasterIdLst>
    <p:notesMasterId r:id="rId19"/>
  </p:notesMasterIdLst>
  <p:handoutMasterIdLst>
    <p:handoutMasterId r:id="rId20"/>
  </p:handoutMasterIdLst>
  <p:sldIdLst>
    <p:sldId id="4315" r:id="rId3"/>
    <p:sldId id="4316" r:id="rId4"/>
    <p:sldId id="4302" r:id="rId5"/>
    <p:sldId id="2715" r:id="rId6"/>
    <p:sldId id="4314" r:id="rId7"/>
    <p:sldId id="4311" r:id="rId8"/>
    <p:sldId id="4312" r:id="rId9"/>
    <p:sldId id="4313" r:id="rId10"/>
    <p:sldId id="4319" r:id="rId11"/>
    <p:sldId id="4320" r:id="rId12"/>
    <p:sldId id="4310" r:id="rId13"/>
    <p:sldId id="2717" r:id="rId14"/>
    <p:sldId id="4304" r:id="rId15"/>
    <p:sldId id="4317" r:id="rId16"/>
    <p:sldId id="4306" r:id="rId17"/>
    <p:sldId id="4318" r:id="rId18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Кузьмин" initials="ВК" lastIdx="2" clrIdx="0"/>
  <p:cmAuthor id="2" name="Abdulaziz Odilov" initials="AO" lastIdx="1" clrIdx="1">
    <p:extLst>
      <p:ext uri="{19B8F6BF-5375-455C-9EA6-DF929625EA0E}">
        <p15:presenceInfo xmlns:p15="http://schemas.microsoft.com/office/powerpoint/2012/main" userId="S-1-5-21-2842768663-244429907-1475710080-4079" providerId="AD"/>
      </p:ext>
    </p:extLst>
  </p:cmAuthor>
  <p:cmAuthor id="3" name="Fazliddin Gulomiddinov" initials="FG" lastIdx="1" clrIdx="2">
    <p:extLst>
      <p:ext uri="{19B8F6BF-5375-455C-9EA6-DF929625EA0E}">
        <p15:presenceInfo xmlns:p15="http://schemas.microsoft.com/office/powerpoint/2012/main" userId="S-1-5-21-2842768663-244429907-1475710080-126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AB"/>
    <a:srgbClr val="0050A3"/>
    <a:srgbClr val="003274"/>
    <a:srgbClr val="00B2BC"/>
    <a:srgbClr val="AD5DCF"/>
    <a:srgbClr val="BE66D5"/>
    <a:srgbClr val="F36E23"/>
    <a:srgbClr val="025EA1"/>
    <a:srgbClr val="7F7F7F"/>
    <a:srgbClr val="0167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82" autoAdjust="0"/>
    <p:restoredTop sz="94533" autoAdjust="0"/>
  </p:normalViewPr>
  <p:slideViewPr>
    <p:cSldViewPr snapToGrid="0">
      <p:cViewPr varScale="1">
        <p:scale>
          <a:sx n="114" d="100"/>
          <a:sy n="114" d="100"/>
        </p:scale>
        <p:origin x="672" y="138"/>
      </p:cViewPr>
      <p:guideLst>
        <p:guide orient="horz" pos="2160"/>
        <p:guide pos="3795"/>
      </p:guideLst>
    </p:cSldViewPr>
  </p:slideViewPr>
  <p:outlineViewPr>
    <p:cViewPr>
      <p:scale>
        <a:sx n="33" d="100"/>
        <a:sy n="33" d="100"/>
      </p:scale>
      <p:origin x="0" y="-17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-384"/>
    </p:cViewPr>
  </p:sorterViewPr>
  <p:notesViewPr>
    <p:cSldViewPr snapToGrid="0">
      <p:cViewPr varScale="1">
        <p:scale>
          <a:sx n="54" d="100"/>
          <a:sy n="54" d="100"/>
        </p:scale>
        <p:origin x="187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41" cy="4953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4799" y="1"/>
            <a:ext cx="2919441" cy="4953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829AD-B1BC-4DF1-9C8E-7713CD652F24}" type="datetimeFigureOut">
              <a:rPr lang="ru-RU" smtClean="0"/>
              <a:pPr/>
              <a:t>30.07.2026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0977"/>
            <a:ext cx="2919441" cy="4953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4799" y="9370977"/>
            <a:ext cx="2919441" cy="4953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C5336-83D8-4871-A8FF-36554651BC6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3423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5029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1" cy="495029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1DDF876-4781-434C-9095-8CE56709C2FA}" type="datetimeFigureOut">
              <a:rPr lang="ru-RU" smtClean="0"/>
              <a:pPr/>
              <a:t>30.07.2026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4" y="9371287"/>
            <a:ext cx="2918831" cy="49502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7F5FFAF-A590-4DCB-8E68-64894F43EDF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123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5FFAF-A590-4DCB-8E68-64894F43EDF5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6678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5FFAF-A590-4DCB-8E68-64894F43EDF5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9020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25E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/>
          <p:cNvSpPr>
            <a:spLocks noGrp="1"/>
          </p:cNvSpPr>
          <p:nvPr>
            <p:ph type="title"/>
          </p:nvPr>
        </p:nvSpPr>
        <p:spPr>
          <a:xfrm>
            <a:off x="6095998" y="2788431"/>
            <a:ext cx="6078071" cy="1620774"/>
          </a:xfrm>
          <a:prstGeom prst="rect">
            <a:avLst/>
          </a:prstGeom>
        </p:spPr>
        <p:txBody>
          <a:bodyPr lIns="720000" tIns="0" rIns="360000" bIns="0" anchor="ctr"/>
          <a:lstStyle>
            <a:lvl1pPr>
              <a:defRPr sz="2000" cap="all" baseline="0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07244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/>
          <p:cNvSpPr>
            <a:spLocks noGrp="1"/>
          </p:cNvSpPr>
          <p:nvPr>
            <p:ph type="title"/>
          </p:nvPr>
        </p:nvSpPr>
        <p:spPr>
          <a:xfrm>
            <a:off x="6095998" y="2788431"/>
            <a:ext cx="6078071" cy="1620774"/>
          </a:xfrm>
          <a:prstGeom prst="rect">
            <a:avLst/>
          </a:prstGeom>
        </p:spPr>
        <p:txBody>
          <a:bodyPr lIns="720000" tIns="0" rIns="360000" bIns="0" anchor="ctr"/>
          <a:lstStyle>
            <a:lvl1pPr>
              <a:defRPr sz="2000" cap="all" baseline="0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58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4"/>
          <p:cNvSpPr>
            <a:spLocks noGrp="1"/>
          </p:cNvSpPr>
          <p:nvPr>
            <p:ph type="title"/>
          </p:nvPr>
        </p:nvSpPr>
        <p:spPr>
          <a:xfrm>
            <a:off x="6095998" y="2788431"/>
            <a:ext cx="6078071" cy="1620774"/>
          </a:xfrm>
          <a:prstGeom prst="rect">
            <a:avLst/>
          </a:prstGeom>
        </p:spPr>
        <p:txBody>
          <a:bodyPr lIns="720000" tIns="0" rIns="360000" bIns="0" anchor="ctr"/>
          <a:lstStyle>
            <a:lvl1pPr>
              <a:defRPr sz="2000" cap="all" baseline="0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357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 userDrawn="1"/>
        </p:nvSpPr>
        <p:spPr>
          <a:xfrm>
            <a:off x="11664880" y="6419663"/>
            <a:ext cx="377372" cy="2585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C7B3C4-688C-4C03-84C4-F5EEB57CAA43}" type="slidenum">
              <a:rPr lang="id-ID" sz="1200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itle 20"/>
          <p:cNvSpPr>
            <a:spLocks noGrp="1"/>
          </p:cNvSpPr>
          <p:nvPr>
            <p:ph type="title"/>
          </p:nvPr>
        </p:nvSpPr>
        <p:spPr>
          <a:xfrm>
            <a:off x="0" y="434219"/>
            <a:ext cx="12192000" cy="415498"/>
          </a:xfrm>
          <a:prstGeom prst="rect">
            <a:avLst/>
          </a:prstGeom>
        </p:spPr>
        <p:txBody>
          <a:bodyPr vert="horz" wrap="square" lIns="720000" tIns="0" rIns="360000" bIns="0" rtlCol="0" anchor="ctr">
            <a:spAutoFit/>
          </a:bodyPr>
          <a:lstStyle>
            <a:lvl1pPr>
              <a:defRPr lang="ru-RU" sz="1800" b="0" cap="all">
                <a:solidFill>
                  <a:srgbClr val="003274"/>
                </a:solidFill>
                <a:latin typeface="Rosatom" panose="020B0503040504020204" pitchFamily="34" charset="-52"/>
                <a:ea typeface="Rosatom" panose="020B0503040504020204" pitchFamily="34" charset="-52"/>
                <a:cs typeface="+mn-cs"/>
              </a:defRPr>
            </a:lvl1pPr>
          </a:lstStyle>
          <a:p>
            <a:pPr marL="0" lvl="0" indent="0">
              <a:lnSpc>
                <a:spcPct val="150000"/>
              </a:lnSpc>
              <a:spcBef>
                <a:spcPct val="20000"/>
              </a:spcBef>
              <a:buFont typeface="Arial" pitchFamily="34" charset="0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400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 userDrawn="1"/>
        </p:nvSpPr>
        <p:spPr>
          <a:xfrm>
            <a:off x="11664880" y="6419663"/>
            <a:ext cx="377372" cy="2585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C7B3C4-688C-4C03-84C4-F5EEB57CAA43}" type="slidenum">
              <a:rPr lang="id-ID" sz="1200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itle 20"/>
          <p:cNvSpPr>
            <a:spLocks noGrp="1"/>
          </p:cNvSpPr>
          <p:nvPr>
            <p:ph type="title"/>
          </p:nvPr>
        </p:nvSpPr>
        <p:spPr>
          <a:xfrm>
            <a:off x="0" y="434219"/>
            <a:ext cx="12192000" cy="415498"/>
          </a:xfrm>
          <a:prstGeom prst="rect">
            <a:avLst/>
          </a:prstGeom>
        </p:spPr>
        <p:txBody>
          <a:bodyPr vert="horz" wrap="square" lIns="720000" tIns="0" rIns="360000" bIns="0" rtlCol="0" anchor="ctr">
            <a:spAutoFit/>
          </a:bodyPr>
          <a:lstStyle>
            <a:lvl1pPr>
              <a:defRPr lang="ru-RU" sz="1800" b="0" cap="all">
                <a:solidFill>
                  <a:srgbClr val="003274"/>
                </a:solidFill>
                <a:latin typeface="Rosatom" panose="020B0503040504020204" pitchFamily="34" charset="-52"/>
                <a:ea typeface="Rosatom" panose="020B0503040504020204" pitchFamily="34" charset="-52"/>
                <a:cs typeface="+mn-cs"/>
              </a:defRPr>
            </a:lvl1pPr>
          </a:lstStyle>
          <a:p>
            <a:pPr marL="0" lvl="0" indent="0">
              <a:lnSpc>
                <a:spcPct val="150000"/>
              </a:lnSpc>
              <a:spcBef>
                <a:spcPct val="20000"/>
              </a:spcBef>
              <a:buFont typeface="Arial" pitchFamily="34" charset="0"/>
            </a:pP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EDA3D3-61ED-81C0-CFF4-F592C5E687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73" t="42817" r="70921" b="346"/>
          <a:stretch/>
        </p:blipFill>
        <p:spPr>
          <a:xfrm>
            <a:off x="6096000" y="0"/>
            <a:ext cx="6229350" cy="688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00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 userDrawn="1"/>
        </p:nvSpPr>
        <p:spPr>
          <a:xfrm>
            <a:off x="11664880" y="6419663"/>
            <a:ext cx="377372" cy="2585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C7B3C4-688C-4C03-84C4-F5EEB57CAA43}" type="slidenum">
              <a:rPr lang="id-ID" sz="1200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itle 20"/>
          <p:cNvSpPr>
            <a:spLocks noGrp="1"/>
          </p:cNvSpPr>
          <p:nvPr>
            <p:ph type="title"/>
          </p:nvPr>
        </p:nvSpPr>
        <p:spPr>
          <a:xfrm>
            <a:off x="0" y="434219"/>
            <a:ext cx="12192000" cy="415498"/>
          </a:xfrm>
          <a:prstGeom prst="rect">
            <a:avLst/>
          </a:prstGeom>
        </p:spPr>
        <p:txBody>
          <a:bodyPr vert="horz" wrap="square" lIns="720000" tIns="0" rIns="360000" bIns="0" rtlCol="0" anchor="ctr">
            <a:spAutoFit/>
          </a:bodyPr>
          <a:lstStyle>
            <a:lvl1pPr>
              <a:defRPr lang="ru-RU" sz="1800" b="0" cap="all">
                <a:solidFill>
                  <a:srgbClr val="003274"/>
                </a:solidFill>
                <a:latin typeface="Rosatom" panose="020B0503040504020204" pitchFamily="34" charset="-52"/>
                <a:ea typeface="Rosatom" panose="020B0503040504020204" pitchFamily="34" charset="-52"/>
                <a:cs typeface="+mn-cs"/>
              </a:defRPr>
            </a:lvl1pPr>
          </a:lstStyle>
          <a:p>
            <a:pPr marL="0" lvl="0" indent="0">
              <a:lnSpc>
                <a:spcPct val="150000"/>
              </a:lnSpc>
              <a:spcBef>
                <a:spcPct val="20000"/>
              </a:spcBef>
              <a:buFont typeface="Arial" pitchFamily="34" charset="0"/>
            </a:pPr>
            <a:endParaRPr lang="ru-RU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AEC48160-C5FD-834A-9E6A-600B7AE85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9" t="19673" r="10550" b="19676"/>
          <a:stretch/>
        </p:blipFill>
        <p:spPr>
          <a:xfrm>
            <a:off x="726141" y="1497220"/>
            <a:ext cx="10744199" cy="464157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14417D0-F026-4554-5B08-808DA5608C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73" t="42817" r="70921" b="346"/>
          <a:stretch/>
        </p:blipFill>
        <p:spPr>
          <a:xfrm>
            <a:off x="721660" y="1497220"/>
            <a:ext cx="3234114" cy="464157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2FFDE4-3B33-B6E4-D81A-2B1D6CF840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73" t="42817" r="70921" b="346"/>
          <a:stretch/>
        </p:blipFill>
        <p:spPr>
          <a:xfrm>
            <a:off x="4478943" y="1497220"/>
            <a:ext cx="3234114" cy="46415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947703-42D5-E95D-1706-495711C60F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73" t="42817" r="70921" b="346"/>
          <a:stretch/>
        </p:blipFill>
        <p:spPr>
          <a:xfrm>
            <a:off x="8348191" y="1497220"/>
            <a:ext cx="3234114" cy="46415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2BC2B8-6F11-479F-F847-AA8311E79C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64981" t="16974" r="73" b="346"/>
          <a:stretch/>
        </p:blipFill>
        <p:spPr>
          <a:xfrm>
            <a:off x="1142806" y="8186251"/>
            <a:ext cx="4260574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86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 userDrawn="1"/>
        </p:nvSpPr>
        <p:spPr>
          <a:xfrm>
            <a:off x="11664880" y="6419663"/>
            <a:ext cx="377372" cy="2585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C7B3C4-688C-4C03-84C4-F5EEB57CAA43}" type="slidenum">
              <a:rPr lang="id-ID" sz="1200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itle 20"/>
          <p:cNvSpPr>
            <a:spLocks noGrp="1"/>
          </p:cNvSpPr>
          <p:nvPr>
            <p:ph type="title"/>
          </p:nvPr>
        </p:nvSpPr>
        <p:spPr>
          <a:xfrm>
            <a:off x="0" y="434219"/>
            <a:ext cx="12192000" cy="415498"/>
          </a:xfrm>
          <a:prstGeom prst="rect">
            <a:avLst/>
          </a:prstGeom>
        </p:spPr>
        <p:txBody>
          <a:bodyPr vert="horz" wrap="square" lIns="720000" tIns="0" rIns="360000" bIns="0" rtlCol="0" anchor="ctr">
            <a:spAutoFit/>
          </a:bodyPr>
          <a:lstStyle>
            <a:lvl1pPr>
              <a:defRPr lang="ru-RU" sz="1800" b="0" cap="all">
                <a:solidFill>
                  <a:srgbClr val="003274"/>
                </a:solidFill>
                <a:latin typeface="Rosatom" panose="020B0503040504020204" pitchFamily="34" charset="-52"/>
                <a:ea typeface="Rosatom" panose="020B0503040504020204" pitchFamily="34" charset="-52"/>
                <a:cs typeface="+mn-cs"/>
              </a:defRPr>
            </a:lvl1pPr>
          </a:lstStyle>
          <a:p>
            <a:pPr marL="0" lvl="0" indent="0">
              <a:lnSpc>
                <a:spcPct val="150000"/>
              </a:lnSpc>
              <a:spcBef>
                <a:spcPct val="20000"/>
              </a:spcBef>
              <a:buFont typeface="Arial" pitchFamily="34" charset="0"/>
            </a:pPr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14417D0-F026-4554-5B08-808DA5608C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73" t="42817" r="70921" b="346"/>
          <a:stretch/>
        </p:blipFill>
        <p:spPr>
          <a:xfrm>
            <a:off x="721660" y="1497220"/>
            <a:ext cx="4636800" cy="464157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2FFDE4-3B33-B6E4-D81A-2B1D6CF840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73" t="42817" r="70921" b="346"/>
          <a:stretch/>
        </p:blipFill>
        <p:spPr>
          <a:xfrm>
            <a:off x="6492240" y="1497220"/>
            <a:ext cx="4634577" cy="46415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2BC2B8-6F11-479F-F847-AA8311E79C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4981" t="16974" r="73" b="346"/>
          <a:stretch/>
        </p:blipFill>
        <p:spPr>
          <a:xfrm>
            <a:off x="1142806" y="8186251"/>
            <a:ext cx="4260574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15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 userDrawn="1"/>
        </p:nvSpPr>
        <p:spPr>
          <a:xfrm>
            <a:off x="11664880" y="6419663"/>
            <a:ext cx="377372" cy="2585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C7B3C4-688C-4C03-84C4-F5EEB57CAA43}" type="slidenum">
              <a:rPr lang="id-ID" sz="1200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itle 20"/>
          <p:cNvSpPr>
            <a:spLocks noGrp="1"/>
          </p:cNvSpPr>
          <p:nvPr>
            <p:ph type="title"/>
          </p:nvPr>
        </p:nvSpPr>
        <p:spPr>
          <a:xfrm>
            <a:off x="0" y="434219"/>
            <a:ext cx="12192000" cy="415498"/>
          </a:xfrm>
          <a:prstGeom prst="rect">
            <a:avLst/>
          </a:prstGeom>
        </p:spPr>
        <p:txBody>
          <a:bodyPr vert="horz" wrap="square" lIns="720000" tIns="0" rIns="360000" bIns="0" rtlCol="0" anchor="ctr">
            <a:spAutoFit/>
          </a:bodyPr>
          <a:lstStyle>
            <a:lvl1pPr>
              <a:defRPr lang="ru-RU" sz="1800" b="0" cap="all">
                <a:solidFill>
                  <a:srgbClr val="003274"/>
                </a:solidFill>
                <a:latin typeface="Rosatom" panose="020B0503040504020204" pitchFamily="34" charset="-52"/>
                <a:ea typeface="Rosatom" panose="020B0503040504020204" pitchFamily="34" charset="-52"/>
                <a:cs typeface="+mn-cs"/>
              </a:defRPr>
            </a:lvl1pPr>
          </a:lstStyle>
          <a:p>
            <a:pPr marL="0" lvl="0" indent="0">
              <a:lnSpc>
                <a:spcPct val="150000"/>
              </a:lnSpc>
              <a:spcBef>
                <a:spcPct val="20000"/>
              </a:spcBef>
              <a:buFont typeface="Arial" pitchFamily="34" charset="0"/>
            </a:pPr>
            <a:endParaRPr lang="ru-RU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AEC48160-C5FD-834A-9E6A-600B7AE85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8" t="20209" r="67783" b="20531"/>
          <a:stretch/>
        </p:blipFill>
        <p:spPr>
          <a:xfrm>
            <a:off x="745067" y="1297890"/>
            <a:ext cx="2455334" cy="4673599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AEC48160-C5FD-834A-9E6A-600B7AE85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8" t="20209" r="67783" b="20531"/>
          <a:stretch/>
        </p:blipFill>
        <p:spPr>
          <a:xfrm>
            <a:off x="3499556" y="1297890"/>
            <a:ext cx="2455334" cy="4673599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AEC48160-C5FD-834A-9E6A-600B7AE85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8" t="20209" r="67783" b="20531"/>
          <a:stretch/>
        </p:blipFill>
        <p:spPr>
          <a:xfrm>
            <a:off x="6254045" y="1297890"/>
            <a:ext cx="2455334" cy="4673599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AEC48160-C5FD-834A-9E6A-600B7AE85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8" t="20209" r="67783" b="20531"/>
          <a:stretch/>
        </p:blipFill>
        <p:spPr>
          <a:xfrm>
            <a:off x="9008533" y="1297890"/>
            <a:ext cx="2455334" cy="467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428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 userDrawn="1"/>
        </p:nvSpPr>
        <p:spPr>
          <a:xfrm>
            <a:off x="11664880" y="6419663"/>
            <a:ext cx="377372" cy="2585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C7B3C4-688C-4C03-84C4-F5EEB57CAA43}" type="slidenum">
              <a:rPr lang="id-ID" sz="1200" smtClean="0">
                <a:solidFill>
                  <a:schemeClr val="tx1"/>
                </a:solidFill>
                <a:latin typeface="+mj-lt"/>
              </a:rPr>
              <a:pPr/>
              <a:t>‹#›</a:t>
            </a:fld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itle 20"/>
          <p:cNvSpPr>
            <a:spLocks noGrp="1"/>
          </p:cNvSpPr>
          <p:nvPr>
            <p:ph type="title"/>
          </p:nvPr>
        </p:nvSpPr>
        <p:spPr>
          <a:xfrm>
            <a:off x="0" y="5647985"/>
            <a:ext cx="12192000" cy="692497"/>
          </a:xfrm>
          <a:prstGeom prst="rect">
            <a:avLst/>
          </a:prstGeom>
        </p:spPr>
        <p:txBody>
          <a:bodyPr vert="horz" wrap="square" lIns="720000" tIns="0" rIns="360000" bIns="0" rtlCol="0">
            <a:spAutoFit/>
          </a:bodyPr>
          <a:lstStyle>
            <a:lvl1pPr>
              <a:defRPr lang="ru-RU" sz="3000" b="1" cap="all">
                <a:solidFill>
                  <a:srgbClr val="003274"/>
                </a:solidFill>
                <a:latin typeface="Myriad Pro" panose="020B0503030403020204" pitchFamily="34" charset="0"/>
                <a:ea typeface="Roboto" pitchFamily="2" charset="0"/>
                <a:cs typeface="+mn-cs"/>
              </a:defRPr>
            </a:lvl1pPr>
          </a:lstStyle>
          <a:p>
            <a:pPr marL="0" lvl="0" indent="0">
              <a:lnSpc>
                <a:spcPct val="150000"/>
              </a:lnSpc>
              <a:spcBef>
                <a:spcPct val="20000"/>
              </a:spcBef>
              <a:buFont typeface="Arial" pitchFamily="34" charset="0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2760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B1F31D6-95E7-4B43-8DE7-E4C5F7C3433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68" y="119268"/>
            <a:ext cx="11953464" cy="6619462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458129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B98249C-54A9-48C7-8E90-5D127DF45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1" y="1052084"/>
            <a:ext cx="10515600" cy="294970"/>
          </a:xfrm>
        </p:spPr>
        <p:txBody>
          <a:bodyPr>
            <a:normAutofit/>
          </a:bodyPr>
          <a:lstStyle>
            <a:lvl1pPr marL="0" indent="0" algn="ctr">
              <a:buNone/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EA28D6-30E3-4853-9DDB-89073BC25F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2E1CF2F-19B6-4B01-91BB-CDBA096AD5B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716540-A5BD-4AEC-AAD5-035D9A1A1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215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38DE60AC-4672-4649-9861-031191EC44A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896326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B1F31D6-95E7-4B43-8DE7-E4C5F7C3433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68" y="119268"/>
            <a:ext cx="11953464" cy="6619462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987708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1D54811-1522-49E3-8D80-4FC4D1512C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68" y="119268"/>
            <a:ext cx="11953464" cy="6619462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403303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DC49527C-E810-40EF-9BF1-2C1736CFEA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70" y="119267"/>
            <a:ext cx="2062922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8320FA4C-16A9-44C4-8724-D0DC2B059B3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288206" y="119267"/>
            <a:ext cx="2062922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DA20509E-1B82-4631-8E8D-69BF149CDFB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457145" y="119267"/>
            <a:ext cx="2062922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458105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1DD1336-E179-4519-8DAA-77465156FCF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9267" y="119267"/>
            <a:ext cx="5976731" cy="3270033"/>
          </a:xfrm>
          <a:custGeom>
            <a:avLst/>
            <a:gdLst>
              <a:gd name="connsiteX0" fmla="*/ 0 w 5976731"/>
              <a:gd name="connsiteY0" fmla="*/ 0 h 3270033"/>
              <a:gd name="connsiteX1" fmla="*/ 5976731 w 5976731"/>
              <a:gd name="connsiteY1" fmla="*/ 0 h 3270033"/>
              <a:gd name="connsiteX2" fmla="*/ 5976731 w 5976731"/>
              <a:gd name="connsiteY2" fmla="*/ 3270033 h 3270033"/>
              <a:gd name="connsiteX3" fmla="*/ 0 w 5976731"/>
              <a:gd name="connsiteY3" fmla="*/ 3270033 h 327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6731" h="3270033">
                <a:moveTo>
                  <a:pt x="0" y="0"/>
                </a:moveTo>
                <a:lnTo>
                  <a:pt x="5976731" y="0"/>
                </a:lnTo>
                <a:lnTo>
                  <a:pt x="5976731" y="3270033"/>
                </a:lnTo>
                <a:lnTo>
                  <a:pt x="0" y="327003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6101C00-6AF5-4DFC-842B-EA88DB14791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91250" y="3468695"/>
            <a:ext cx="5881482" cy="3270033"/>
          </a:xfrm>
          <a:custGeom>
            <a:avLst/>
            <a:gdLst>
              <a:gd name="connsiteX0" fmla="*/ 0 w 5881482"/>
              <a:gd name="connsiteY0" fmla="*/ 0 h 3270033"/>
              <a:gd name="connsiteX1" fmla="*/ 5881482 w 5881482"/>
              <a:gd name="connsiteY1" fmla="*/ 0 h 3270033"/>
              <a:gd name="connsiteX2" fmla="*/ 5881482 w 5881482"/>
              <a:gd name="connsiteY2" fmla="*/ 3270033 h 3270033"/>
              <a:gd name="connsiteX3" fmla="*/ 0 w 5881482"/>
              <a:gd name="connsiteY3" fmla="*/ 3270033 h 327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1482" h="3270033">
                <a:moveTo>
                  <a:pt x="0" y="0"/>
                </a:moveTo>
                <a:lnTo>
                  <a:pt x="5881482" y="0"/>
                </a:lnTo>
                <a:lnTo>
                  <a:pt x="5881482" y="3270033"/>
                </a:lnTo>
                <a:lnTo>
                  <a:pt x="0" y="327003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047F52C-C2C1-47FF-A568-C9B71654BE3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15266" y="119266"/>
            <a:ext cx="5857467" cy="3270032"/>
          </a:xfrm>
          <a:custGeom>
            <a:avLst/>
            <a:gdLst>
              <a:gd name="connsiteX0" fmla="*/ 0 w 5857467"/>
              <a:gd name="connsiteY0" fmla="*/ 0 h 3270032"/>
              <a:gd name="connsiteX1" fmla="*/ 5857467 w 5857467"/>
              <a:gd name="connsiteY1" fmla="*/ 0 h 3270032"/>
              <a:gd name="connsiteX2" fmla="*/ 5857467 w 5857467"/>
              <a:gd name="connsiteY2" fmla="*/ 3270032 h 3270032"/>
              <a:gd name="connsiteX3" fmla="*/ 0 w 5857467"/>
              <a:gd name="connsiteY3" fmla="*/ 3270032 h 327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7467" h="3270032">
                <a:moveTo>
                  <a:pt x="0" y="0"/>
                </a:moveTo>
                <a:lnTo>
                  <a:pt x="5857467" y="0"/>
                </a:lnTo>
                <a:lnTo>
                  <a:pt x="5857467" y="3270032"/>
                </a:lnTo>
                <a:lnTo>
                  <a:pt x="0" y="327003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577475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E1C5034-1950-40D7-B602-667975B455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68" y="119265"/>
            <a:ext cx="5952714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206DFFF-9FF0-4C71-9126-EE8F1B19A8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91251" y="119266"/>
            <a:ext cx="2940048" cy="3270033"/>
          </a:xfrm>
          <a:custGeom>
            <a:avLst/>
            <a:gdLst>
              <a:gd name="connsiteX0" fmla="*/ 0 w 2940048"/>
              <a:gd name="connsiteY0" fmla="*/ 0 h 3270033"/>
              <a:gd name="connsiteX1" fmla="*/ 2940048 w 2940048"/>
              <a:gd name="connsiteY1" fmla="*/ 0 h 3270033"/>
              <a:gd name="connsiteX2" fmla="*/ 2940048 w 2940048"/>
              <a:gd name="connsiteY2" fmla="*/ 3270033 h 3270033"/>
              <a:gd name="connsiteX3" fmla="*/ 0 w 2940048"/>
              <a:gd name="connsiteY3" fmla="*/ 3270033 h 327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48" h="3270033">
                <a:moveTo>
                  <a:pt x="0" y="0"/>
                </a:moveTo>
                <a:lnTo>
                  <a:pt x="2940048" y="0"/>
                </a:lnTo>
                <a:lnTo>
                  <a:pt x="2940048" y="3270033"/>
                </a:lnTo>
                <a:lnTo>
                  <a:pt x="0" y="327003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77C8F4E-A8BA-435F-8F60-1E92281203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91250" y="3468695"/>
            <a:ext cx="5881482" cy="3270033"/>
          </a:xfrm>
          <a:custGeom>
            <a:avLst/>
            <a:gdLst>
              <a:gd name="connsiteX0" fmla="*/ 0 w 5881482"/>
              <a:gd name="connsiteY0" fmla="*/ 0 h 3270033"/>
              <a:gd name="connsiteX1" fmla="*/ 5881482 w 5881482"/>
              <a:gd name="connsiteY1" fmla="*/ 0 h 3270033"/>
              <a:gd name="connsiteX2" fmla="*/ 5881482 w 5881482"/>
              <a:gd name="connsiteY2" fmla="*/ 3270033 h 3270033"/>
              <a:gd name="connsiteX3" fmla="*/ 0 w 5881482"/>
              <a:gd name="connsiteY3" fmla="*/ 3270033 h 327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1482" h="3270033">
                <a:moveTo>
                  <a:pt x="0" y="0"/>
                </a:moveTo>
                <a:lnTo>
                  <a:pt x="5881482" y="0"/>
                </a:lnTo>
                <a:lnTo>
                  <a:pt x="5881482" y="3270033"/>
                </a:lnTo>
                <a:lnTo>
                  <a:pt x="0" y="327003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747507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C019AD8-9E21-4D89-BDC4-4860809801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68" y="119267"/>
            <a:ext cx="11953464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7300716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47EBD36-9884-4F1A-A2FB-85F2A83A4A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71932" y="119267"/>
            <a:ext cx="6400799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1860927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F51D963-E4AB-4BBC-BCC5-4FF24420D0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141550" y="119267"/>
            <a:ext cx="7931181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796D17B1-4F17-4CCA-9B43-1758BBA0DC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9267" y="119267"/>
            <a:ext cx="3908897" cy="324053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CC505B4D-F748-4527-BDB4-69682A65451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19267" y="3498195"/>
            <a:ext cx="3908897" cy="324053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9513840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5D0FA4C-D40C-4E01-A8BB-47F52B615E4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68" y="119267"/>
            <a:ext cx="7925300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647E808B-8FF4-45AA-8AD0-5A1C2F6C519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69717" y="119267"/>
            <a:ext cx="3903015" cy="324053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779672D6-5BC4-4D00-B564-560B04AFA7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63836" y="3498195"/>
            <a:ext cx="3903015" cy="324053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41928471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F96C1C1-4074-4CAD-B38D-329F3025F76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9268" y="630350"/>
            <a:ext cx="3903015" cy="378460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9A1D5780-08B9-496A-88CE-9D64EAECEA3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47432" y="630349"/>
            <a:ext cx="3903015" cy="378460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77D5C245-DE89-4A53-B73A-7D775E6A2F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69717" y="630349"/>
            <a:ext cx="3903015" cy="378460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3169607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A2D82D92-963C-4479-BB7D-9219DE9C37C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9268" y="119268"/>
            <a:ext cx="3903015" cy="3240534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B4A7FAC9-D954-48A6-BA5F-0A402B6E6F5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38612" y="119267"/>
            <a:ext cx="3903015" cy="3240534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8C8AC072-0DFF-4F96-83E0-D60B22CB18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57957" y="119267"/>
            <a:ext cx="3903015" cy="3240534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0C35B59-6090-43CB-8871-6A158971F0A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1028" y="3479069"/>
            <a:ext cx="3903015" cy="3240534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F8C7022-86AC-40CD-A7F0-EE680F18691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0372" y="3479068"/>
            <a:ext cx="3903015" cy="3240534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524DDA95-3A6A-4574-A185-D4827479818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69717" y="3479068"/>
            <a:ext cx="3903015" cy="3240534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7554658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64D91F2-E980-4E1E-A086-3233FCEB37A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68" y="119267"/>
            <a:ext cx="3903015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666204C3-7BDA-4B20-8B76-67AAFB92310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41551" y="119267"/>
            <a:ext cx="3903015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FA1630C-1234-415F-ABDA-0AB41A04F86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69717" y="119267"/>
            <a:ext cx="3903015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2582090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9ED028D-7CF3-402A-9233-EE595FB2648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68" y="119267"/>
            <a:ext cx="11953464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3928555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F5BCEE7D-23D1-458E-B1B6-7A996B0400B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68" y="119267"/>
            <a:ext cx="5904716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E211DE8-2F77-4066-ABEA-F149B1C8DF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43251" y="119267"/>
            <a:ext cx="5904716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3166986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540D3D9-46F1-4D4F-B6F5-A04E163F4F5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750435" y="119267"/>
            <a:ext cx="7297532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4960791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A0E0E433-D46F-4DD1-A776-E8C5C95F6A8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14500" y="254000"/>
            <a:ext cx="5707261" cy="3000564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187A713-326C-4690-ABA7-22D50CD2C8C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4001" y="3603430"/>
            <a:ext cx="5707261" cy="3000564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3799390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6B1F3-EA63-47A8-9B10-89C8BD89AE6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68" y="117454"/>
            <a:ext cx="5799685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74DAD5C8-2F0F-4992-8102-0434B8113DD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38221" y="117454"/>
            <a:ext cx="3512577" cy="3523820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28B4DA88-C67D-4171-9AAC-1E5C5BF01CA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634612" y="117454"/>
            <a:ext cx="1770744" cy="1715840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34AF50E8-E014-4775-9ECE-319C0317D97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634612" y="1924939"/>
            <a:ext cx="1770744" cy="1715840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6036159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33244B0-D819-4E24-86DD-A1FB53733A0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68" y="117455"/>
            <a:ext cx="5929483" cy="4002790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45D530C-7694-4A41-B8B4-17F65A3EBBE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9267" y="4209141"/>
            <a:ext cx="2916297" cy="2529587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EF23D4D-8E7D-4E3C-A7C6-68E399EC38F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132455" y="4209142"/>
            <a:ext cx="2916297" cy="2529587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0841332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D73306D-C2A6-4902-A8F2-86D872A6C75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68" y="119267"/>
            <a:ext cx="11953464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9877588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DCD6B34-CDA1-4803-A05B-BAEE0A4E75C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43248" y="119267"/>
            <a:ext cx="5929484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0537791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CDB3952-4D24-4C23-A6C5-212FC14351E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1330" y="117455"/>
            <a:ext cx="6717137" cy="6619462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7550692-1B08-40D9-98ED-7AAC9614A8A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942108" y="4209142"/>
            <a:ext cx="2130625" cy="2527775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4DD12852-1EC0-4AE9-A25F-D2686C81CCE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403770" y="4209143"/>
            <a:ext cx="1433585" cy="2527774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537673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65E94AC2-FF4D-4BC4-828C-F4B766148A9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68" y="119267"/>
            <a:ext cx="5369953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31093388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C9F1C91-F449-4763-A6AD-BCEBCA7D243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68" y="3420007"/>
            <a:ext cx="11953464" cy="331872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22514029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C78162-3445-4D1C-AB2D-025450A25E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97BE376-A2C4-4B7D-AF49-08E8D9366F5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268" y="119267"/>
            <a:ext cx="11953464" cy="6619463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defRPr>
            </a:lvl1pPr>
          </a:lstStyle>
          <a:p>
            <a:r>
              <a:rPr lang="en-US" dirty="0"/>
              <a:t>Drag your image here</a:t>
            </a:r>
          </a:p>
        </p:txBody>
      </p:sp>
    </p:spTree>
    <p:extLst>
      <p:ext uri="{BB962C8B-B14F-4D97-AF65-F5344CB8AC3E}">
        <p14:creationId xmlns:p14="http://schemas.microsoft.com/office/powerpoint/2010/main" val="12380168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6E3A7-000C-0B48-9452-403A9EAD8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EA3395-7AAE-B040-AEB9-063D604F8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19BCB5-3EF7-824E-8D7D-2EA02D8E3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2FD57-9B73-B54A-B4FF-54816817A3B4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6E33BD-38AE-0043-B4F1-638368854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88BE5D-54ED-DD48-8826-005EF7830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8B48-584A-5747-A2F3-31481CE731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5834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empty_p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95444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Pr>
        <a:solidFill>
          <a:srgbClr val="025E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4"/>
          <p:cNvSpPr>
            <a:spLocks noGrp="1"/>
          </p:cNvSpPr>
          <p:nvPr>
            <p:ph type="title"/>
          </p:nvPr>
        </p:nvSpPr>
        <p:spPr>
          <a:xfrm>
            <a:off x="6095998" y="2788431"/>
            <a:ext cx="6078071" cy="1620774"/>
          </a:xfrm>
          <a:prstGeom prst="rect">
            <a:avLst/>
          </a:prstGeom>
        </p:spPr>
        <p:txBody>
          <a:bodyPr lIns="720000" tIns="0" rIns="360000" bIns="0" anchor="ctr"/>
          <a:lstStyle>
            <a:lvl1pPr>
              <a:defRPr sz="2000" cap="all" baseline="0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1019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26" Type="http://schemas.openxmlformats.org/officeDocument/2006/relationships/slideLayout" Target="../slideLayouts/slideLayout36.xml"/><Relationship Id="rId3" Type="http://schemas.openxmlformats.org/officeDocument/2006/relationships/slideLayout" Target="../slideLayouts/slideLayout13.xml"/><Relationship Id="rId21" Type="http://schemas.openxmlformats.org/officeDocument/2006/relationships/slideLayout" Target="../slideLayouts/slideLayout31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5" Type="http://schemas.openxmlformats.org/officeDocument/2006/relationships/slideLayout" Target="../slideLayouts/slideLayout35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29" Type="http://schemas.openxmlformats.org/officeDocument/2006/relationships/slideLayout" Target="../slideLayouts/slideLayout39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34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23" Type="http://schemas.openxmlformats.org/officeDocument/2006/relationships/slideLayout" Target="../slideLayouts/slideLayout33.xml"/><Relationship Id="rId28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Relationship Id="rId22" Type="http://schemas.openxmlformats.org/officeDocument/2006/relationships/slideLayout" Target="../slideLayouts/slideLayout32.xml"/><Relationship Id="rId27" Type="http://schemas.openxmlformats.org/officeDocument/2006/relationships/slideLayout" Target="../slideLayouts/slideLayout37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0"/>
            <a:ext cx="12687579" cy="6858000"/>
            <a:chOff x="0" y="0"/>
            <a:chExt cx="12687579" cy="6858000"/>
          </a:xfrm>
        </p:grpSpPr>
        <p:cxnSp>
          <p:nvCxnSpPr>
            <p:cNvPr id="4" name="Straight Connector 3"/>
            <p:cNvCxnSpPr/>
            <p:nvPr userDrawn="1"/>
          </p:nvCxnSpPr>
          <p:spPr>
            <a:xfrm>
              <a:off x="0" y="5778000"/>
              <a:ext cx="12192000" cy="0"/>
            </a:xfrm>
            <a:prstGeom prst="line">
              <a:avLst/>
            </a:prstGeom>
            <a:ln>
              <a:noFill/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>
            <a:xfrm>
              <a:off x="360000" y="0"/>
              <a:ext cx="0" cy="6858000"/>
            </a:xfrm>
            <a:prstGeom prst="line">
              <a:avLst/>
            </a:prstGeom>
            <a:ln>
              <a:noFill/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>
            <a:xfrm>
              <a:off x="11833200" y="0"/>
              <a:ext cx="0" cy="6858000"/>
            </a:xfrm>
            <a:prstGeom prst="line">
              <a:avLst/>
            </a:prstGeom>
            <a:ln>
              <a:noFill/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>
            <a:xfrm>
              <a:off x="0" y="720000"/>
              <a:ext cx="12192000" cy="0"/>
            </a:xfrm>
            <a:prstGeom prst="line">
              <a:avLst/>
            </a:prstGeom>
            <a:ln>
              <a:noFill/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 userDrawn="1"/>
          </p:nvCxnSpPr>
          <p:spPr>
            <a:xfrm>
              <a:off x="0" y="6138000"/>
              <a:ext cx="12192000" cy="0"/>
            </a:xfrm>
            <a:prstGeom prst="line">
              <a:avLst/>
            </a:prstGeom>
            <a:ln>
              <a:noFill/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 userDrawn="1"/>
          </p:nvCxnSpPr>
          <p:spPr>
            <a:xfrm>
              <a:off x="0" y="1080000"/>
              <a:ext cx="12192000" cy="0"/>
            </a:xfrm>
            <a:prstGeom prst="line">
              <a:avLst/>
            </a:prstGeom>
            <a:ln>
              <a:noFill/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>
            <a:xfrm>
              <a:off x="720000" y="0"/>
              <a:ext cx="0" cy="6858000"/>
            </a:xfrm>
            <a:prstGeom prst="line">
              <a:avLst/>
            </a:prstGeom>
            <a:ln>
              <a:noFill/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>
            <a:xfrm>
              <a:off x="11473200" y="0"/>
              <a:ext cx="0" cy="6858000"/>
            </a:xfrm>
            <a:prstGeom prst="line">
              <a:avLst/>
            </a:prstGeom>
            <a:ln>
              <a:noFill/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6096600" y="0"/>
              <a:ext cx="0" cy="6858000"/>
            </a:xfrm>
            <a:prstGeom prst="line">
              <a:avLst/>
            </a:prstGeom>
            <a:ln>
              <a:noFill/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2"/>
            <a:stretch>
              <a:fillRect/>
            </a:stretch>
          </p:blipFill>
          <p:spPr>
            <a:xfrm>
              <a:off x="12324732" y="0"/>
              <a:ext cx="362847" cy="3224388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15" name="Straight Connector 14"/>
            <p:cNvCxnSpPr/>
            <p:nvPr userDrawn="1"/>
          </p:nvCxnSpPr>
          <p:spPr>
            <a:xfrm>
              <a:off x="3408300" y="0"/>
              <a:ext cx="0" cy="6858000"/>
            </a:xfrm>
            <a:prstGeom prst="line">
              <a:avLst/>
            </a:prstGeom>
            <a:ln>
              <a:noFill/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8784900" y="0"/>
              <a:ext cx="0" cy="6858000"/>
            </a:xfrm>
            <a:prstGeom prst="line">
              <a:avLst/>
            </a:prstGeom>
            <a:ln>
              <a:noFill/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0" y="3429000"/>
              <a:ext cx="12192000" cy="0"/>
            </a:xfrm>
            <a:prstGeom prst="line">
              <a:avLst/>
            </a:prstGeom>
            <a:ln>
              <a:noFill/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30620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74" r:id="rId2"/>
    <p:sldLayoutId id="2147483775" r:id="rId3"/>
    <p:sldLayoutId id="2147483772" r:id="rId4"/>
    <p:sldLayoutId id="2147483780" r:id="rId5"/>
    <p:sldLayoutId id="2147483779" r:id="rId6"/>
    <p:sldLayoutId id="2147483817" r:id="rId7"/>
    <p:sldLayoutId id="2147483777" r:id="rId8"/>
    <p:sldLayoutId id="2147483761" r:id="rId9"/>
    <p:sldLayoutId id="2147483816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B13DFB-4D42-49ED-89E4-4F0D5E151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886"/>
            <a:ext cx="10515600" cy="6102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CE2F2-50B7-45A7-A752-331D60C05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1DB46D-77D7-499B-977A-D670A24E7767}"/>
              </a:ext>
            </a:extLst>
          </p:cNvPr>
          <p:cNvCxnSpPr>
            <a:cxnSpLocks/>
          </p:cNvCxnSpPr>
          <p:nvPr userDrawn="1"/>
        </p:nvCxnSpPr>
        <p:spPr>
          <a:xfrm>
            <a:off x="1797147" y="6498493"/>
            <a:ext cx="0" cy="242129"/>
          </a:xfrm>
          <a:prstGeom prst="line">
            <a:avLst/>
          </a:prstGeom>
          <a:ln w="1905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hevron 16">
            <a:extLst>
              <a:ext uri="{FF2B5EF4-FFF2-40B4-BE49-F238E27FC236}">
                <a16:creationId xmlns:a16="http://schemas.microsoft.com/office/drawing/2014/main" id="{54D81A09-25D7-49A0-BFF0-B0FAA8FC9B85}"/>
              </a:ext>
            </a:extLst>
          </p:cNvPr>
          <p:cNvSpPr/>
          <p:nvPr userDrawn="1"/>
        </p:nvSpPr>
        <p:spPr>
          <a:xfrm>
            <a:off x="11187560" y="6555164"/>
            <a:ext cx="79863" cy="128786"/>
          </a:xfrm>
          <a:prstGeom prst="chevron">
            <a:avLst>
              <a:gd name="adj" fmla="val 765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hevron 19">
            <a:extLst>
              <a:ext uri="{FF2B5EF4-FFF2-40B4-BE49-F238E27FC236}">
                <a16:creationId xmlns:a16="http://schemas.microsoft.com/office/drawing/2014/main" id="{087EA94F-9EE3-4BB4-A44F-9E30426305DC}"/>
              </a:ext>
            </a:extLst>
          </p:cNvPr>
          <p:cNvSpPr/>
          <p:nvPr userDrawn="1"/>
        </p:nvSpPr>
        <p:spPr>
          <a:xfrm rot="10800000">
            <a:off x="10820249" y="6555164"/>
            <a:ext cx="79863" cy="128786"/>
          </a:xfrm>
          <a:prstGeom prst="chevron">
            <a:avLst>
              <a:gd name="adj" fmla="val 765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2DF5369-DAAC-4977-A00C-27A3C3821667}"/>
              </a:ext>
            </a:extLst>
          </p:cNvPr>
          <p:cNvSpPr txBox="1">
            <a:spLocks/>
          </p:cNvSpPr>
          <p:nvPr userDrawn="1"/>
        </p:nvSpPr>
        <p:spPr>
          <a:xfrm>
            <a:off x="10502477" y="66851"/>
            <a:ext cx="540688" cy="1926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b="0" i="0" kern="1200">
                <a:solidFill>
                  <a:srgbClr val="000000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0" i="0" spc="120" baseline="0" dirty="0">
                <a:solidFill>
                  <a:schemeClr val="bg1"/>
                </a:solidFill>
                <a:latin typeface="Bodoni 72 Book"/>
                <a:ea typeface="Open Sans" panose="020B0606030504020204" pitchFamily="34" charset="0"/>
                <a:cs typeface="Open Sans" panose="020B0606030504020204" pitchFamily="34" charset="0"/>
              </a:rPr>
              <a:t>PAGE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439DD-3853-4254-9CC6-141635332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5718" y="65063"/>
            <a:ext cx="464275" cy="1914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  <a:latin typeface="Bodoni 72 Book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2E1CF2F-19B6-4B01-91BB-CDBA096AD5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405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  <p:sldLayoutId id="2147483801" r:id="rId19"/>
    <p:sldLayoutId id="2147483802" r:id="rId20"/>
    <p:sldLayoutId id="2147483803" r:id="rId21"/>
    <p:sldLayoutId id="2147483804" r:id="rId22"/>
    <p:sldLayoutId id="2147483805" r:id="rId23"/>
    <p:sldLayoutId id="2147483806" r:id="rId24"/>
    <p:sldLayoutId id="2147483807" r:id="rId25"/>
    <p:sldLayoutId id="2147483808" r:id="rId26"/>
    <p:sldLayoutId id="2147483809" r:id="rId27"/>
    <p:sldLayoutId id="2147483810" r:id="rId28"/>
    <p:sldLayoutId id="2147483814" r:id="rId2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b="0" kern="1200" spc="0" baseline="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jpe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" Type="http://schemas.openxmlformats.org/officeDocument/2006/relationships/image" Target="../media/image20.jpeg"/><Relationship Id="rId21" Type="http://schemas.openxmlformats.org/officeDocument/2006/relationships/image" Target="../media/image38.png"/><Relationship Id="rId7" Type="http://schemas.openxmlformats.org/officeDocument/2006/relationships/image" Target="../media/image24.jpe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2" Type="http://schemas.openxmlformats.org/officeDocument/2006/relationships/image" Target="../media/image13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24" Type="http://schemas.openxmlformats.org/officeDocument/2006/relationships/image" Target="../media/image41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28" Type="http://schemas.openxmlformats.org/officeDocument/2006/relationships/image" Target="../media/image45.png"/><Relationship Id="rId10" Type="http://schemas.openxmlformats.org/officeDocument/2006/relationships/image" Target="../media/image27.jpeg"/><Relationship Id="rId19" Type="http://schemas.openxmlformats.org/officeDocument/2006/relationships/image" Target="../media/image36.png"/><Relationship Id="rId31" Type="http://schemas.openxmlformats.org/officeDocument/2006/relationships/image" Target="../media/image48.png"/><Relationship Id="rId4" Type="http://schemas.openxmlformats.org/officeDocument/2006/relationships/image" Target="../media/image21.png"/><Relationship Id="rId9" Type="http://schemas.openxmlformats.org/officeDocument/2006/relationships/image" Target="../media/image26.jpe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png"/><Relationship Id="rId30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1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osonpromotion.uz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png"/><Relationship Id="rId4" Type="http://schemas.openxmlformats.org/officeDocument/2006/relationships/hyperlink" Target="mailto:marketing@osonpromotion.u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37EC25CD-F59E-45EB-5D20-C0D32D9FB4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4561" y="94569"/>
            <a:ext cx="11260899" cy="6489111"/>
          </a:xfrm>
          <a:prstGeom prst="rect">
            <a:avLst/>
          </a:prstGeom>
          <a:effectLst>
            <a:softEdge rad="0"/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EC5394-B8E1-1A19-69FF-4299764832CE}"/>
              </a:ext>
            </a:extLst>
          </p:cNvPr>
          <p:cNvSpPr/>
          <p:nvPr/>
        </p:nvSpPr>
        <p:spPr>
          <a:xfrm>
            <a:off x="1635380" y="4446857"/>
            <a:ext cx="89212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</a:rPr>
              <a:t>ПЕРВАЯ ПЛАТФОРМА МАРКЕТИНГОВЫХ УСЛУГ ДЛЯ ПРОИЗВОДИТЕЛЕЙ И АПТЕК</a:t>
            </a:r>
            <a:endParaRPr lang="ru-RU" sz="2400" b="1" dirty="0">
              <a:solidFill>
                <a:schemeClr val="bg1"/>
              </a:solidFill>
              <a:latin typeface="Akrobat Bold" pitchFamily="2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0EFAFB4-7FF0-7DFE-80C2-665D34C88A67}"/>
              </a:ext>
            </a:extLst>
          </p:cNvPr>
          <p:cNvGraphicFramePr>
            <a:graphicFrameLocks noGrp="1"/>
          </p:cNvGraphicFramePr>
          <p:nvPr/>
        </p:nvGraphicFramePr>
        <p:xfrm>
          <a:off x="-2488433" y="4643415"/>
          <a:ext cx="3704066" cy="2987040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2211979">
                  <a:extLst>
                    <a:ext uri="{9D8B030D-6E8A-4147-A177-3AD203B41FA5}">
                      <a16:colId xmlns:a16="http://schemas.microsoft.com/office/drawing/2014/main" val="400148161"/>
                    </a:ext>
                  </a:extLst>
                </a:gridCol>
                <a:gridCol w="1492087">
                  <a:extLst>
                    <a:ext uri="{9D8B030D-6E8A-4147-A177-3AD203B41FA5}">
                      <a16:colId xmlns:a16="http://schemas.microsoft.com/office/drawing/2014/main" val="3264887917"/>
                    </a:ext>
                  </a:extLst>
                </a:gridCol>
              </a:tblGrid>
              <a:tr h="38313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ru-RU" sz="2200" u="none" strike="noStrike" kern="1200" dirty="0">
                        <a:solidFill>
                          <a:schemeClr val="bg1"/>
                        </a:solidFill>
                        <a:effectLst/>
                        <a:latin typeface="Akrobat" pitchFamily="2" charset="0"/>
                        <a:ea typeface="+mn-ea"/>
                        <a:cs typeface="+mn-cs"/>
                      </a:endParaRPr>
                    </a:p>
                  </a:txBody>
                  <a:tcPr anchor="b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2200" b="1" u="none" strike="noStrike" kern="1200" dirty="0">
                        <a:solidFill>
                          <a:schemeClr val="bg1"/>
                        </a:solidFill>
                        <a:effectLst/>
                        <a:latin typeface="Akrobat Bold" pitchFamily="2" charset="0"/>
                        <a:ea typeface="+mn-ea"/>
                        <a:cs typeface="+mn-cs"/>
                      </a:endParaRPr>
                    </a:p>
                  </a:txBody>
                  <a:tcPr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06088681"/>
                  </a:ext>
                </a:extLst>
              </a:tr>
              <a:tr h="38313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ru-RU" sz="2200" u="none" strike="noStrike" kern="1200" dirty="0">
                        <a:solidFill>
                          <a:schemeClr val="bg1"/>
                        </a:solidFill>
                        <a:effectLst/>
                        <a:latin typeface="Akrobat" pitchFamily="2" charset="0"/>
                        <a:ea typeface="+mn-ea"/>
                        <a:cs typeface="+mn-cs"/>
                      </a:endParaRPr>
                    </a:p>
                  </a:txBody>
                  <a:tcPr anchor="b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2200" b="1" u="none" strike="noStrike" kern="1200" dirty="0">
                        <a:solidFill>
                          <a:schemeClr val="bg1"/>
                        </a:solidFill>
                        <a:effectLst/>
                        <a:latin typeface="Akrobat Bold" pitchFamily="2" charset="0"/>
                        <a:ea typeface="+mn-ea"/>
                        <a:cs typeface="+mn-cs"/>
                      </a:endParaRPr>
                    </a:p>
                  </a:txBody>
                  <a:tcPr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1641650"/>
                  </a:ext>
                </a:extLst>
              </a:tr>
              <a:tr h="38313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ru-RU" sz="2200" u="none" strike="noStrike" kern="1200" dirty="0">
                        <a:solidFill>
                          <a:schemeClr val="bg1"/>
                        </a:solidFill>
                        <a:effectLst/>
                        <a:latin typeface="Akrobat" pitchFamily="2" charset="0"/>
                        <a:ea typeface="+mn-ea"/>
                        <a:cs typeface="+mn-cs"/>
                      </a:endParaRPr>
                    </a:p>
                  </a:txBody>
                  <a:tcPr anchor="b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2200" b="1" u="none" strike="noStrike" kern="1200" dirty="0">
                        <a:solidFill>
                          <a:schemeClr val="bg1"/>
                        </a:solidFill>
                        <a:effectLst/>
                        <a:latin typeface="Akrobat Bold" pitchFamily="2" charset="0"/>
                        <a:ea typeface="+mn-ea"/>
                        <a:cs typeface="+mn-cs"/>
                      </a:endParaRPr>
                    </a:p>
                  </a:txBody>
                  <a:tcPr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71065305"/>
                  </a:ext>
                </a:extLst>
              </a:tr>
              <a:tr h="38313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ru-RU" sz="2200" u="none" strike="noStrike" kern="1200" dirty="0">
                        <a:solidFill>
                          <a:schemeClr val="bg1"/>
                        </a:solidFill>
                        <a:effectLst/>
                        <a:latin typeface="Akrobat" pitchFamily="2" charset="0"/>
                        <a:ea typeface="+mn-ea"/>
                        <a:cs typeface="+mn-cs"/>
                      </a:endParaRPr>
                    </a:p>
                  </a:txBody>
                  <a:tcPr anchor="b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2200" b="1" u="none" strike="noStrike" kern="1200" dirty="0">
                        <a:solidFill>
                          <a:schemeClr val="bg1"/>
                        </a:solidFill>
                        <a:effectLst/>
                        <a:latin typeface="Akrobat Bold" pitchFamily="2" charset="0"/>
                        <a:ea typeface="+mn-ea"/>
                        <a:cs typeface="+mn-cs"/>
                      </a:endParaRPr>
                    </a:p>
                  </a:txBody>
                  <a:tcPr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4425383"/>
                  </a:ext>
                </a:extLst>
              </a:tr>
              <a:tr h="38313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ru-RU" sz="2200" u="none" strike="noStrike" kern="1200" dirty="0">
                        <a:solidFill>
                          <a:schemeClr val="bg1"/>
                        </a:solidFill>
                        <a:effectLst/>
                        <a:latin typeface="Akrobat" pitchFamily="2" charset="0"/>
                        <a:ea typeface="+mn-ea"/>
                        <a:cs typeface="+mn-cs"/>
                      </a:endParaRPr>
                    </a:p>
                  </a:txBody>
                  <a:tcPr anchor="b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2200" b="1" u="none" strike="noStrike" kern="1200" dirty="0">
                        <a:solidFill>
                          <a:schemeClr val="bg1"/>
                        </a:solidFill>
                        <a:effectLst/>
                        <a:latin typeface="Akrobat Bold" pitchFamily="2" charset="0"/>
                        <a:ea typeface="+mn-ea"/>
                        <a:cs typeface="+mn-cs"/>
                      </a:endParaRPr>
                    </a:p>
                  </a:txBody>
                  <a:tcPr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02389471"/>
                  </a:ext>
                </a:extLst>
              </a:tr>
              <a:tr h="38313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ru-RU" sz="2200" u="none" strike="noStrike" kern="1200" dirty="0">
                        <a:solidFill>
                          <a:schemeClr val="bg1"/>
                        </a:solidFill>
                        <a:effectLst/>
                        <a:latin typeface="Akrobat" pitchFamily="2" charset="0"/>
                        <a:ea typeface="+mn-ea"/>
                        <a:cs typeface="+mn-cs"/>
                      </a:endParaRPr>
                    </a:p>
                  </a:txBody>
                  <a:tcPr anchor="b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2200" b="1" u="none" strike="noStrike" kern="1200" dirty="0">
                        <a:solidFill>
                          <a:schemeClr val="bg1"/>
                        </a:solidFill>
                        <a:effectLst/>
                        <a:latin typeface="Akrobat Bold" pitchFamily="2" charset="0"/>
                        <a:ea typeface="+mn-ea"/>
                        <a:cs typeface="+mn-cs"/>
                      </a:endParaRPr>
                    </a:p>
                  </a:txBody>
                  <a:tcPr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5165643"/>
                  </a:ext>
                </a:extLst>
              </a:tr>
              <a:tr h="38313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ru-RU" sz="2200" u="none" strike="noStrike" kern="1200" dirty="0">
                        <a:solidFill>
                          <a:schemeClr val="bg1"/>
                        </a:solidFill>
                        <a:effectLst/>
                        <a:latin typeface="Akrobat" pitchFamily="2" charset="0"/>
                        <a:ea typeface="+mn-ea"/>
                        <a:cs typeface="+mn-cs"/>
                      </a:endParaRPr>
                    </a:p>
                  </a:txBody>
                  <a:tcPr anchor="b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ru-RU" sz="2200" b="1" u="none" strike="noStrike" kern="1200" dirty="0">
                        <a:solidFill>
                          <a:schemeClr val="bg1"/>
                        </a:solidFill>
                        <a:effectLst/>
                        <a:latin typeface="Akrobat Bold" pitchFamily="2" charset="0"/>
                        <a:ea typeface="+mn-ea"/>
                        <a:cs typeface="+mn-cs"/>
                      </a:endParaRPr>
                    </a:p>
                  </a:txBody>
                  <a:tcPr anchor="b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8586242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5E6F91-B6DA-491B-8FA8-86DCCD96A1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72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53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человек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EE0715C6-8C17-414F-868A-9964353B60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" r="1804"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F6B825-ADA4-417F-A358-544DB9ADE19E}"/>
              </a:ext>
            </a:extLst>
          </p:cNvPr>
          <p:cNvSpPr/>
          <p:nvPr/>
        </p:nvSpPr>
        <p:spPr>
          <a:xfrm>
            <a:off x="119268" y="119267"/>
            <a:ext cx="11953464" cy="6619463"/>
          </a:xfrm>
          <a:prstGeom prst="rect">
            <a:avLst/>
          </a:prstGeom>
          <a:solidFill>
            <a:srgbClr val="00B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doni 72 Book" charset="0"/>
              <a:ea typeface="Bodoni 72 Book" charset="0"/>
              <a:cs typeface="Bodoni 72 Book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05F4FE2-C486-7B45-AC88-BA7772809DF1}"/>
              </a:ext>
            </a:extLst>
          </p:cNvPr>
          <p:cNvSpPr/>
          <p:nvPr/>
        </p:nvSpPr>
        <p:spPr>
          <a:xfrm>
            <a:off x="281193" y="376180"/>
            <a:ext cx="70998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robat Bold" pitchFamily="2" charset="0"/>
                <a:ea typeface="+mn-ea"/>
                <a:cs typeface="+mn-cs"/>
              </a:rPr>
              <a:t>КОГДА МОЖЕТ БЫТЬ ПОЛЕЗНА ПЛАТФОРМА МАРКЕТИНГОВЫХ УСЛУГ ДЛЯ ПРОИЗВОДИТЕЛЕЙ И АПТЕК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7F8CAB-7CAF-5148-B7A6-11A19C7923E0}"/>
              </a:ext>
            </a:extLst>
          </p:cNvPr>
          <p:cNvSpPr txBox="1"/>
          <p:nvPr/>
        </p:nvSpPr>
        <p:spPr>
          <a:xfrm>
            <a:off x="10441858" y="85098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A5779A-FBC1-C429-1B8D-AF0741C50E9E}"/>
              </a:ext>
            </a:extLst>
          </p:cNvPr>
          <p:cNvSpPr txBox="1"/>
          <p:nvPr/>
        </p:nvSpPr>
        <p:spPr>
          <a:xfrm>
            <a:off x="272803" y="1650911"/>
            <a:ext cx="7441806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     </a:t>
            </a:r>
            <a:r>
              <a:rPr lang="ru-RU" sz="1600" b="1" dirty="0" smtClean="0">
                <a:solidFill>
                  <a:schemeClr val="bg1"/>
                </a:solidFill>
              </a:rPr>
              <a:t>🔹 </a:t>
            </a:r>
            <a:r>
              <a:rPr lang="ru-RU" sz="1600" b="1" dirty="0">
                <a:solidFill>
                  <a:schemeClr val="bg1"/>
                </a:solidFill>
              </a:rPr>
              <a:t>1. Выход на рынок с новым продуктом</a:t>
            </a:r>
          </a:p>
          <a:p>
            <a:r>
              <a:rPr lang="ru-RU" sz="1600" b="1" i="1" dirty="0" smtClean="0">
                <a:solidFill>
                  <a:schemeClr val="bg1"/>
                </a:solidFill>
              </a:rPr>
              <a:t>производителю</a:t>
            </a:r>
            <a:r>
              <a:rPr lang="ru-RU" sz="1600" b="1" i="1" dirty="0">
                <a:solidFill>
                  <a:schemeClr val="bg1"/>
                </a:solidFill>
              </a:rPr>
              <a:t>:</a:t>
            </a:r>
            <a:r>
              <a:rPr lang="ru-RU" sz="1600" b="1" dirty="0">
                <a:solidFill>
                  <a:schemeClr val="bg1"/>
                </a:solidFill>
              </a:rPr>
              <a:t> нужна эффективная дистрибуция и продвижение нового препарата.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а</a:t>
            </a:r>
            <a:r>
              <a:rPr lang="ru-RU" sz="1600" b="1" i="1" dirty="0" smtClean="0">
                <a:solidFill>
                  <a:schemeClr val="bg1"/>
                </a:solidFill>
              </a:rPr>
              <a:t>птекам</a:t>
            </a:r>
            <a:r>
              <a:rPr lang="ru-RU" sz="1600" b="1" i="1" dirty="0">
                <a:solidFill>
                  <a:schemeClr val="bg1"/>
                </a:solidFill>
              </a:rPr>
              <a:t>: </a:t>
            </a:r>
            <a:r>
              <a:rPr lang="ru-RU" sz="1600" b="1" dirty="0">
                <a:solidFill>
                  <a:schemeClr val="bg1"/>
                </a:solidFill>
              </a:rPr>
              <a:t>важно получить своевременную информацию о новых товарах, прогнозировать спрос и получать мотивацию за продажи.</a:t>
            </a:r>
          </a:p>
          <a:p>
            <a:endParaRPr lang="ru-RU" sz="1600" b="1" dirty="0">
              <a:solidFill>
                <a:schemeClr val="bg1"/>
              </a:solidFill>
            </a:endParaRPr>
          </a:p>
          <a:p>
            <a:r>
              <a:rPr lang="en-US" sz="1600" b="1" dirty="0" smtClean="0">
                <a:solidFill>
                  <a:schemeClr val="bg1"/>
                </a:solidFill>
              </a:rPr>
              <a:t>     </a:t>
            </a:r>
            <a:r>
              <a:rPr lang="ru-RU" sz="1600" b="1" dirty="0" smtClean="0">
                <a:solidFill>
                  <a:schemeClr val="bg1"/>
                </a:solidFill>
              </a:rPr>
              <a:t>📈 </a:t>
            </a:r>
            <a:r>
              <a:rPr lang="ru-RU" sz="1600" b="1" i="1" dirty="0">
                <a:solidFill>
                  <a:schemeClr val="bg1"/>
                </a:solidFill>
              </a:rPr>
              <a:t>Платформа может автоматизировать акции, </a:t>
            </a:r>
            <a:r>
              <a:rPr lang="ru-RU" sz="1600" b="1" i="1" dirty="0" smtClean="0">
                <a:solidFill>
                  <a:schemeClr val="bg1"/>
                </a:solidFill>
              </a:rPr>
              <a:t>предоставлять</a:t>
            </a:r>
            <a:r>
              <a:rPr lang="en-US" sz="1600" b="1" i="1" dirty="0" smtClean="0">
                <a:solidFill>
                  <a:schemeClr val="bg1"/>
                </a:solidFill>
              </a:rPr>
              <a:t> </a:t>
            </a:r>
            <a:r>
              <a:rPr lang="ru-RU" sz="1600" b="1" i="1" dirty="0" smtClean="0">
                <a:solidFill>
                  <a:schemeClr val="bg1"/>
                </a:solidFill>
              </a:rPr>
              <a:t> </a:t>
            </a:r>
            <a:r>
              <a:rPr lang="ru-RU" sz="1600" b="1" i="1" dirty="0">
                <a:solidFill>
                  <a:schemeClr val="bg1"/>
                </a:solidFill>
              </a:rPr>
              <a:t>аналитику по продажам, запускам, отзывам потребителей и отклику аптек.</a:t>
            </a:r>
            <a:endParaRPr lang="ru-RU" sz="1600" b="1" dirty="0">
              <a:solidFill>
                <a:schemeClr val="bg1"/>
              </a:solidFill>
            </a:endParaRPr>
          </a:p>
          <a:p>
            <a:endParaRPr lang="en-US" sz="1600" b="1" dirty="0">
              <a:solidFill>
                <a:schemeClr val="bg1"/>
              </a:solidFill>
            </a:endParaRPr>
          </a:p>
          <a:p>
            <a:r>
              <a:rPr lang="en-US" sz="1600" b="1" dirty="0" smtClean="0">
                <a:solidFill>
                  <a:schemeClr val="bg1"/>
                </a:solidFill>
              </a:rPr>
              <a:t>     </a:t>
            </a:r>
            <a:r>
              <a:rPr lang="ru-RU" sz="1600" b="1" dirty="0" smtClean="0">
                <a:solidFill>
                  <a:schemeClr val="bg1"/>
                </a:solidFill>
              </a:rPr>
              <a:t>🔹 </a:t>
            </a:r>
            <a:r>
              <a:rPr lang="ru-RU" sz="1600" b="1" dirty="0">
                <a:solidFill>
                  <a:schemeClr val="bg1"/>
                </a:solidFill>
              </a:rPr>
              <a:t>2. Увеличение узнаваемости бренда</a:t>
            </a:r>
          </a:p>
          <a:p>
            <a:r>
              <a:rPr lang="ru-RU" sz="1600" b="1" i="1" dirty="0" smtClean="0">
                <a:solidFill>
                  <a:schemeClr val="bg1"/>
                </a:solidFill>
              </a:rPr>
              <a:t>для </a:t>
            </a:r>
            <a:r>
              <a:rPr lang="ru-RU" sz="1600" b="1" i="1" dirty="0">
                <a:solidFill>
                  <a:schemeClr val="bg1"/>
                </a:solidFill>
              </a:rPr>
              <a:t>производителей: </a:t>
            </a:r>
            <a:r>
              <a:rPr lang="ru-RU" sz="1600" b="1" dirty="0">
                <a:solidFill>
                  <a:schemeClr val="bg1"/>
                </a:solidFill>
              </a:rPr>
              <a:t>важна прямая коммуникация с аптечными сетями и   конечными потребителями.</a:t>
            </a:r>
          </a:p>
          <a:p>
            <a:r>
              <a:rPr lang="ru-RU" sz="1600" b="1" i="1" dirty="0" smtClean="0">
                <a:solidFill>
                  <a:schemeClr val="bg1"/>
                </a:solidFill>
              </a:rPr>
              <a:t>для </a:t>
            </a:r>
            <a:r>
              <a:rPr lang="ru-RU" sz="1600" b="1" i="1" dirty="0">
                <a:solidFill>
                  <a:schemeClr val="bg1"/>
                </a:solidFill>
              </a:rPr>
              <a:t>аптек:  </a:t>
            </a:r>
            <a:r>
              <a:rPr lang="ru-RU" sz="1600" b="1" dirty="0">
                <a:solidFill>
                  <a:schemeClr val="bg1"/>
                </a:solidFill>
              </a:rPr>
              <a:t>выгодно продвигать товары с высокой </a:t>
            </a:r>
            <a:r>
              <a:rPr lang="ru-RU" sz="1600" b="1" dirty="0" err="1">
                <a:solidFill>
                  <a:schemeClr val="bg1"/>
                </a:solidFill>
              </a:rPr>
              <a:t>маржинальностью</a:t>
            </a:r>
            <a:r>
              <a:rPr lang="ru-RU" sz="1600" b="1" dirty="0">
                <a:solidFill>
                  <a:schemeClr val="bg1"/>
                </a:solidFill>
              </a:rPr>
              <a:t> и получать за это бонусы.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     </a:t>
            </a:r>
            <a:r>
              <a:rPr lang="ru-RU" sz="1600" b="1" dirty="0" smtClean="0">
                <a:solidFill>
                  <a:schemeClr val="bg1"/>
                </a:solidFill>
              </a:rPr>
              <a:t>🎯 </a:t>
            </a:r>
            <a:r>
              <a:rPr lang="ru-RU" sz="1600" b="1" i="1" dirty="0">
                <a:solidFill>
                  <a:schemeClr val="bg1"/>
                </a:solidFill>
              </a:rPr>
              <a:t>Платформа позволяет проводить совместные маркетинговые кампании:    e-</a:t>
            </a:r>
            <a:r>
              <a:rPr lang="ru-RU" sz="1600" b="1" i="1" dirty="0" err="1">
                <a:solidFill>
                  <a:schemeClr val="bg1"/>
                </a:solidFill>
              </a:rPr>
              <a:t>mail</a:t>
            </a:r>
            <a:r>
              <a:rPr lang="ru-RU" sz="1600" b="1" i="1" dirty="0">
                <a:solidFill>
                  <a:schemeClr val="bg1"/>
                </a:solidFill>
              </a:rPr>
              <a:t> и </a:t>
            </a:r>
            <a:r>
              <a:rPr lang="ru-RU" sz="1600" b="1" i="1" dirty="0" err="1">
                <a:solidFill>
                  <a:schemeClr val="bg1"/>
                </a:solidFill>
              </a:rPr>
              <a:t>push</a:t>
            </a:r>
            <a:r>
              <a:rPr lang="ru-RU" sz="1600" b="1" i="1" dirty="0">
                <a:solidFill>
                  <a:schemeClr val="bg1"/>
                </a:solidFill>
              </a:rPr>
              <a:t>-уведомления, контекстная реклама, программы лояльности и др.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A CVS store. Photo by Lynne Terry, Oregon Capital Chronicle, States Newsroom.">
            <a:extLst>
              <a:ext uri="{FF2B5EF4-FFF2-40B4-BE49-F238E27FC236}">
                <a16:creationId xmlns:a16="http://schemas.microsoft.com/office/drawing/2014/main" id="{F80718AB-D51B-4A63-A1F4-085946D6A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419" y="564371"/>
            <a:ext cx="4152898" cy="3114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На первое место выходят фармацевтические компании">
            <a:extLst>
              <a:ext uri="{FF2B5EF4-FFF2-40B4-BE49-F238E27FC236}">
                <a16:creationId xmlns:a16="http://schemas.microsoft.com/office/drawing/2014/main" id="{F0915998-31F9-4289-B061-4E569C1CA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779" y="4038600"/>
            <a:ext cx="4147258" cy="207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19D8585-21B4-4DD5-A29D-AF9958120D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725" y="5644371"/>
            <a:ext cx="2324100" cy="130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6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человек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EE0715C6-8C17-414F-868A-9964353B60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" r="1804"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6F6B825-ADA4-417F-A358-544DB9ADE19E}"/>
              </a:ext>
            </a:extLst>
          </p:cNvPr>
          <p:cNvSpPr/>
          <p:nvPr/>
        </p:nvSpPr>
        <p:spPr>
          <a:xfrm>
            <a:off x="119268" y="119267"/>
            <a:ext cx="11953464" cy="6619463"/>
          </a:xfrm>
          <a:prstGeom prst="rect">
            <a:avLst/>
          </a:prstGeom>
          <a:solidFill>
            <a:srgbClr val="00B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doni 72 Book" charset="0"/>
              <a:ea typeface="Bodoni 72 Book" charset="0"/>
              <a:cs typeface="Bodoni 72 Book" charset="0"/>
            </a:endParaRPr>
          </a:p>
        </p:txBody>
      </p:sp>
      <p:pic>
        <p:nvPicPr>
          <p:cNvPr id="1026" name="Picture 2" descr="Азиатская Женщинамусульманский Фармацевт С Хиджабом Записи Уровень Запасов  Лекарства В Аптеке — стоковые фотографии и другие картинки Антибиотик -  iStock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2" t="263" r="176" b="527"/>
          <a:stretch/>
        </p:blipFill>
        <p:spPr bwMode="auto">
          <a:xfrm>
            <a:off x="119268" y="1647325"/>
            <a:ext cx="4436471" cy="3743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C7F8CAB-7CAF-5148-B7A6-11A19C7923E0}"/>
              </a:ext>
            </a:extLst>
          </p:cNvPr>
          <p:cNvSpPr txBox="1"/>
          <p:nvPr/>
        </p:nvSpPr>
        <p:spPr>
          <a:xfrm>
            <a:off x="10441858" y="85098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A5779A-FBC1-C429-1B8D-AF0741C50E9E}"/>
              </a:ext>
            </a:extLst>
          </p:cNvPr>
          <p:cNvSpPr txBox="1"/>
          <p:nvPr/>
        </p:nvSpPr>
        <p:spPr>
          <a:xfrm>
            <a:off x="4715049" y="310730"/>
            <a:ext cx="7282263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     </a:t>
            </a:r>
            <a:r>
              <a:rPr lang="ru-RU" sz="1600" b="1" dirty="0" smtClean="0">
                <a:solidFill>
                  <a:schemeClr val="bg1"/>
                </a:solidFill>
              </a:rPr>
              <a:t>🔹 </a:t>
            </a:r>
            <a:r>
              <a:rPr lang="ru-RU" sz="1600" b="1" dirty="0">
                <a:solidFill>
                  <a:schemeClr val="bg1"/>
                </a:solidFill>
              </a:rPr>
              <a:t>3. Управление акциями и скидками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Аптеки и производители могут совместно планировать и контролировать эффективность промо-акций. Прозрачная система расчетов и автоматизированная аналитика.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     </a:t>
            </a:r>
            <a:r>
              <a:rPr lang="ru-RU" sz="1600" b="1" dirty="0" smtClean="0">
                <a:solidFill>
                  <a:schemeClr val="bg1"/>
                </a:solidFill>
              </a:rPr>
              <a:t>💡 </a:t>
            </a:r>
            <a:r>
              <a:rPr lang="ru-RU" sz="1600" b="1" i="1" dirty="0">
                <a:solidFill>
                  <a:schemeClr val="bg1"/>
                </a:solidFill>
              </a:rPr>
              <a:t>Платформа помогает согласовывать скидки, акции «2 по цене 1», сезонные предложения и т.д.</a:t>
            </a:r>
          </a:p>
          <a:p>
            <a:endParaRPr lang="ru-RU" sz="1600" b="1" dirty="0">
              <a:solidFill>
                <a:schemeClr val="bg1"/>
              </a:solidFill>
            </a:endParaRPr>
          </a:p>
          <a:p>
            <a:r>
              <a:rPr lang="en-US" sz="1600" b="1" dirty="0" smtClean="0">
                <a:solidFill>
                  <a:schemeClr val="bg1"/>
                </a:solidFill>
              </a:rPr>
              <a:t>     </a:t>
            </a:r>
            <a:r>
              <a:rPr lang="ru-RU" sz="1600" b="1" dirty="0" smtClean="0">
                <a:solidFill>
                  <a:schemeClr val="bg1"/>
                </a:solidFill>
              </a:rPr>
              <a:t>🔹 </a:t>
            </a:r>
            <a:r>
              <a:rPr lang="ru-RU" sz="1600" b="1" dirty="0">
                <a:solidFill>
                  <a:schemeClr val="bg1"/>
                </a:solidFill>
              </a:rPr>
              <a:t>4. Сбор и анализ данных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Производители: получают данные по </a:t>
            </a:r>
            <a:r>
              <a:rPr lang="ru-RU" sz="1600" b="1" dirty="0" smtClean="0">
                <a:solidFill>
                  <a:schemeClr val="bg1"/>
                </a:solidFill>
              </a:rPr>
              <a:t>продажам</a:t>
            </a:r>
            <a:r>
              <a:rPr lang="en-US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</a:rPr>
              <a:t>в разрезе регионов, </a:t>
            </a:r>
            <a:r>
              <a:rPr lang="ru-RU" sz="1600" b="1" dirty="0">
                <a:solidFill>
                  <a:schemeClr val="bg1"/>
                </a:solidFill>
              </a:rPr>
              <a:t>спросу, возвратам.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Аптеки: видят, какие препараты лучше продаются, как реагируют покупатели.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     </a:t>
            </a:r>
            <a:r>
              <a:rPr lang="ru-RU" sz="1600" b="1" dirty="0" smtClean="0">
                <a:solidFill>
                  <a:schemeClr val="bg1"/>
                </a:solidFill>
              </a:rPr>
              <a:t>📊  </a:t>
            </a:r>
            <a:r>
              <a:rPr lang="ru-RU" sz="1600" b="1" i="1" dirty="0">
                <a:solidFill>
                  <a:schemeClr val="bg1"/>
                </a:solidFill>
              </a:rPr>
              <a:t>Платформа может предоставлять </a:t>
            </a:r>
            <a:r>
              <a:rPr lang="ru-RU" sz="1600" b="1" i="1" dirty="0" err="1">
                <a:solidFill>
                  <a:schemeClr val="bg1"/>
                </a:solidFill>
              </a:rPr>
              <a:t>дашборды</a:t>
            </a:r>
            <a:r>
              <a:rPr lang="ru-RU" sz="1600" b="1" i="1" dirty="0">
                <a:solidFill>
                  <a:schemeClr val="bg1"/>
                </a:solidFill>
              </a:rPr>
              <a:t>, отчёты в реальном времени, аналитику по эффективности маркетинга.</a:t>
            </a:r>
          </a:p>
          <a:p>
            <a:endParaRPr lang="ru-RU" sz="1600" b="1" dirty="0">
              <a:solidFill>
                <a:schemeClr val="bg1"/>
              </a:solidFill>
            </a:endParaRPr>
          </a:p>
          <a:p>
            <a:r>
              <a:rPr lang="en-US" sz="1600" b="1" dirty="0" smtClean="0">
                <a:solidFill>
                  <a:schemeClr val="bg1"/>
                </a:solidFill>
              </a:rPr>
              <a:t>     </a:t>
            </a:r>
            <a:r>
              <a:rPr lang="ru-RU" sz="1600" b="1" dirty="0" smtClean="0">
                <a:solidFill>
                  <a:schemeClr val="bg1"/>
                </a:solidFill>
              </a:rPr>
              <a:t>🔹 </a:t>
            </a:r>
            <a:r>
              <a:rPr lang="ru-RU" sz="1600" b="1" dirty="0">
                <a:solidFill>
                  <a:schemeClr val="bg1"/>
                </a:solidFill>
              </a:rPr>
              <a:t>5. Повышение продаж через обучение персонала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Обучение провизоров через платформу по новым продуктам и мотивация за прохождение курсов.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     </a:t>
            </a:r>
            <a:r>
              <a:rPr lang="ru-RU" sz="1600" b="1" dirty="0" smtClean="0">
                <a:solidFill>
                  <a:schemeClr val="bg1"/>
                </a:solidFill>
              </a:rPr>
              <a:t>🎓</a:t>
            </a:r>
            <a:r>
              <a:rPr lang="ru-RU" sz="1600" b="1" i="1" dirty="0" smtClean="0">
                <a:solidFill>
                  <a:schemeClr val="bg1"/>
                </a:solidFill>
              </a:rPr>
              <a:t> </a:t>
            </a:r>
            <a:r>
              <a:rPr lang="ru-RU" sz="1600" b="1" i="1" dirty="0">
                <a:solidFill>
                  <a:schemeClr val="bg1"/>
                </a:solidFill>
              </a:rPr>
              <a:t>Встроенные модули e-</a:t>
            </a:r>
            <a:r>
              <a:rPr lang="ru-RU" sz="1600" b="1" i="1" dirty="0" err="1">
                <a:solidFill>
                  <a:schemeClr val="bg1"/>
                </a:solidFill>
              </a:rPr>
              <a:t>learning</a:t>
            </a:r>
            <a:r>
              <a:rPr lang="ru-RU" sz="1600" b="1" i="1" dirty="0">
                <a:solidFill>
                  <a:schemeClr val="bg1"/>
                </a:solidFill>
              </a:rPr>
              <a:t> + геймификация = повышение знаний и продаж одновременно.</a:t>
            </a:r>
          </a:p>
          <a:p>
            <a:endParaRPr lang="ru-RU" sz="1600" b="1" dirty="0">
              <a:solidFill>
                <a:schemeClr val="bg1"/>
              </a:solidFill>
            </a:endParaRPr>
          </a:p>
          <a:p>
            <a:r>
              <a:rPr lang="en-US" sz="1600" b="1" dirty="0" smtClean="0">
                <a:solidFill>
                  <a:schemeClr val="bg1"/>
                </a:solidFill>
              </a:rPr>
              <a:t>     </a:t>
            </a:r>
            <a:r>
              <a:rPr lang="ru-RU" sz="1600" b="1" dirty="0" smtClean="0">
                <a:solidFill>
                  <a:schemeClr val="bg1"/>
                </a:solidFill>
              </a:rPr>
              <a:t>🔹 </a:t>
            </a:r>
            <a:r>
              <a:rPr lang="ru-RU" sz="1600" b="1" dirty="0">
                <a:solidFill>
                  <a:schemeClr val="bg1"/>
                </a:solidFill>
              </a:rPr>
              <a:t>6. Оптимизация взаимодействия 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Ускоряется процесс коммуникации между аптекой и производителем. Меньше бумажной волокиты и ручного труда.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     🔄 </a:t>
            </a:r>
            <a:r>
              <a:rPr lang="ru-RU" sz="1600" b="1" i="1" dirty="0">
                <a:solidFill>
                  <a:schemeClr val="bg1"/>
                </a:solidFill>
              </a:rPr>
              <a:t>Единая платформа позволяет работать в одном интерфейсе – от планирования до пост-анализа кампаний.</a:t>
            </a:r>
            <a:endParaRPr lang="ru-RU" sz="2000" b="1" i="1" dirty="0">
              <a:solidFill>
                <a:schemeClr val="bg1">
                  <a:lumMod val="95000"/>
                </a:schemeClr>
              </a:solidFill>
              <a:latin typeface="Akrobat Bold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808AB1-F054-4C07-8D56-0C2316E710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2725" y="5644371"/>
            <a:ext cx="2324100" cy="130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15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8C17230-8C06-9ED0-7ED6-DBE38E972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7318"/>
            <a:ext cx="12192000" cy="249299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55AB"/>
                </a:solidFill>
                <a:latin typeface="Open Sans"/>
              </a:rPr>
              <a:t>Три ключевых сервиса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8AA86EC-6585-4807-AA76-C308B75D877D}"/>
              </a:ext>
            </a:extLst>
          </p:cNvPr>
          <p:cNvSpPr/>
          <p:nvPr/>
        </p:nvSpPr>
        <p:spPr>
          <a:xfrm>
            <a:off x="893178" y="1631130"/>
            <a:ext cx="2926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Open Sans"/>
                <a:cs typeface="Calibri Light" panose="020F0302020204030204" pitchFamily="34" charset="0"/>
              </a:rPr>
              <a:t>УПРАВЛЕНИЕ ПОЛКОЙ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Open Sans"/>
                <a:cs typeface="Calibri Light" panose="020F0302020204030204" pitchFamily="34" charset="0"/>
              </a:rPr>
              <a:t>(Category Management)</a:t>
            </a:r>
            <a:endParaRPr lang="ru-RU" b="1" dirty="0">
              <a:solidFill>
                <a:schemeClr val="bg1"/>
              </a:solidFill>
              <a:latin typeface="Open Sans"/>
            </a:endParaRPr>
          </a:p>
          <a:p>
            <a:pPr lvl="0" algn="ctr">
              <a:spcAft>
                <a:spcPts val="0"/>
              </a:spcAft>
            </a:pPr>
            <a:endParaRPr lang="ru-RU" b="1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B613E2-898D-4E4D-CA82-703F75F5A451}"/>
              </a:ext>
            </a:extLst>
          </p:cNvPr>
          <p:cNvSpPr/>
          <p:nvPr/>
        </p:nvSpPr>
        <p:spPr>
          <a:xfrm>
            <a:off x="5037770" y="1620908"/>
            <a:ext cx="1997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sz="1800" b="1" dirty="0">
                <a:solidFill>
                  <a:schemeClr val="bg1"/>
                </a:solidFill>
                <a:effectLst/>
                <a:latin typeface="Open Sans"/>
                <a:ea typeface="Calibri" panose="020F0502020204030204" pitchFamily="34" charset="0"/>
                <a:cs typeface="Calibri Light" panose="020F0302020204030204" pitchFamily="34" charset="0"/>
              </a:rPr>
              <a:t>АНАЛИТИКА</a:t>
            </a:r>
          </a:p>
          <a:p>
            <a:pPr lvl="0" algn="ctr"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Calibri Light" panose="020F0302020204030204" pitchFamily="34" charset="0"/>
              </a:rPr>
              <a:t>(Analytics)</a:t>
            </a:r>
            <a:r>
              <a:rPr lang="ru-RU" sz="1800" b="1" dirty="0">
                <a:solidFill>
                  <a:schemeClr val="bg1"/>
                </a:solidFill>
                <a:effectLst/>
                <a:latin typeface="Open Sans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endParaRPr lang="ru-RU" b="1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03631EA-A694-E820-BB01-EEE232512B5F}"/>
              </a:ext>
            </a:extLst>
          </p:cNvPr>
          <p:cNvSpPr/>
          <p:nvPr/>
        </p:nvSpPr>
        <p:spPr>
          <a:xfrm>
            <a:off x="4740346" y="2544238"/>
            <a:ext cx="2925061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Аналитика 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Open Sans"/>
              </a:rPr>
              <a:t>продаж</a:t>
            </a:r>
            <a:endParaRPr lang="en-US" sz="1400" dirty="0" smtClean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pPr>
              <a:spcBef>
                <a:spcPts val="600"/>
              </a:spcBef>
            </a:pPr>
            <a:endParaRPr lang="ru-RU" sz="14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Контроль остатков и 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Open Sans"/>
              </a:rPr>
              <a:t>оборачиваемости</a:t>
            </a:r>
            <a:endParaRPr lang="en-US" sz="1400" dirty="0" smtClean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pPr>
              <a:spcBef>
                <a:spcPts val="600"/>
              </a:spcBef>
            </a:pPr>
            <a:endParaRPr lang="ru-RU" sz="14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Обратная связь 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(Feedback)</a:t>
            </a:r>
            <a:endParaRPr lang="ru-RU" sz="14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endParaRPr lang="ru-RU" sz="14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B7625E5-16FA-8E7F-7C4E-0000301D7755}"/>
              </a:ext>
            </a:extLst>
          </p:cNvPr>
          <p:cNvSpPr/>
          <p:nvPr/>
        </p:nvSpPr>
        <p:spPr>
          <a:xfrm>
            <a:off x="894910" y="2544238"/>
            <a:ext cx="2925061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sz="1400" dirty="0" err="1">
                <a:solidFill>
                  <a:schemeClr val="bg1">
                    <a:lumMod val="95000"/>
                  </a:schemeClr>
                </a:solidFill>
                <a:latin typeface="Open Sans"/>
              </a:rPr>
              <a:t>Мерчандайзинг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(</a:t>
            </a:r>
            <a:r>
              <a:rPr lang="ru-RU" sz="1400" dirty="0" err="1">
                <a:solidFill>
                  <a:schemeClr val="bg1">
                    <a:lumMod val="95000"/>
                  </a:schemeClr>
                </a:solidFill>
                <a:latin typeface="Open Sans"/>
              </a:rPr>
              <a:t>планограммы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)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Управление ассортиментной матрицей (рекомендации по НТЗ)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Фокусные активности с аптечными командами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Мотивационная программа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D21D460-3FE5-F523-AF51-DD945D56847E}"/>
              </a:ext>
            </a:extLst>
          </p:cNvPr>
          <p:cNvSpPr/>
          <p:nvPr/>
        </p:nvSpPr>
        <p:spPr>
          <a:xfrm>
            <a:off x="8495119" y="2503677"/>
            <a:ext cx="292506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Тренинги по продукту, навыкам продаж и коммуникации </a:t>
            </a:r>
            <a:endParaRPr lang="en-US" sz="1400" dirty="0" smtClean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pPr lvl="0">
              <a:spcBef>
                <a:spcPts val="600"/>
              </a:spcBef>
            </a:pPr>
            <a:endParaRPr lang="ru-RU" sz="14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pPr marL="285750" lvl="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400" b="1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Формат: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онлайн обучения с охватом более 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Open Sans"/>
              </a:rPr>
              <a:t>1</a:t>
            </a: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Open Sans"/>
              </a:rPr>
              <a:t>000 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лицензий</a:t>
            </a:r>
          </a:p>
          <a:p>
            <a:pPr lvl="0" algn="ctr">
              <a:spcBef>
                <a:spcPts val="600"/>
              </a:spcBef>
            </a:pPr>
            <a:endParaRPr lang="ru-RU" sz="11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CE53A9D-E358-A8B8-F9B0-BE5B78A8B83A}"/>
              </a:ext>
            </a:extLst>
          </p:cNvPr>
          <p:cNvSpPr/>
          <p:nvPr/>
        </p:nvSpPr>
        <p:spPr>
          <a:xfrm>
            <a:off x="865283" y="4683914"/>
            <a:ext cx="33335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Команда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:  </a:t>
            </a:r>
            <a:endParaRPr lang="ru-RU" sz="14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45 специалистов </a:t>
            </a:r>
            <a:b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</a:b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1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2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областей Узбекистана и Республика </a:t>
            </a:r>
            <a:r>
              <a:rPr lang="ru-RU" sz="1400" dirty="0" err="1">
                <a:solidFill>
                  <a:schemeClr val="bg1">
                    <a:lumMod val="95000"/>
                  </a:schemeClr>
                </a:solidFill>
                <a:latin typeface="Open Sans"/>
              </a:rPr>
              <a:t>Каракалпакистан</a:t>
            </a:r>
            <a:endParaRPr lang="ru-RU" sz="14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endParaRPr lang="ru-RU" sz="14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endParaRPr lang="ru-RU" sz="14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ED65E66-6568-8A14-ADF0-9EF64437919D}"/>
              </a:ext>
            </a:extLst>
          </p:cNvPr>
          <p:cNvSpPr/>
          <p:nvPr/>
        </p:nvSpPr>
        <p:spPr>
          <a:xfrm>
            <a:off x="4633469" y="4721723"/>
            <a:ext cx="29250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Инструменты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:</a:t>
            </a:r>
            <a:endParaRPr lang="ru-RU" sz="14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Агрегированная выгрузка данных с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latin typeface="Open Sans"/>
              </a:rPr>
              <a:t>Oson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latin typeface="Open Sans"/>
              </a:rPr>
              <a:t>Apteka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</a:t>
            </a:r>
          </a:p>
          <a:p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Open Sans"/>
              </a:rPr>
              <a:t>(</a:t>
            </a:r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  <a:latin typeface="Open Sans"/>
              </a:rPr>
              <a:t>3</a:t>
            </a:r>
            <a:r>
              <a:rPr lang="ru-RU" sz="1400" dirty="0" smtClean="0">
                <a:solidFill>
                  <a:schemeClr val="bg1">
                    <a:lumMod val="95000"/>
                  </a:schemeClr>
                </a:solidFill>
                <a:latin typeface="Open Sans"/>
              </a:rPr>
              <a:t>500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+ аптек)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423A031-094B-2C83-F62D-D26464C88183}"/>
              </a:ext>
            </a:extLst>
          </p:cNvPr>
          <p:cNvSpPr/>
          <p:nvPr/>
        </p:nvSpPr>
        <p:spPr>
          <a:xfrm>
            <a:off x="8483558" y="4729879"/>
            <a:ext cx="29250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Инструменты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:</a:t>
            </a:r>
            <a:endParaRPr lang="ru-RU" sz="14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Онлайн платформа</a:t>
            </a:r>
          </a:p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2BEC8EC-9E7C-5F57-7800-CF3F0157C2CA}"/>
              </a:ext>
            </a:extLst>
          </p:cNvPr>
          <p:cNvSpPr/>
          <p:nvPr/>
        </p:nvSpPr>
        <p:spPr>
          <a:xfrm>
            <a:off x="865283" y="5504060"/>
            <a:ext cx="29250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Партнер программы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: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latin typeface="Open Sans"/>
              </a:rPr>
              <a:t>MedAgent</a:t>
            </a:r>
            <a:endParaRPr lang="ru-RU" sz="14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92CA93D-0E05-E8A7-1D34-DA50B2FB22D2}"/>
              </a:ext>
            </a:extLst>
          </p:cNvPr>
          <p:cNvSpPr/>
          <p:nvPr/>
        </p:nvSpPr>
        <p:spPr>
          <a:xfrm>
            <a:off x="4524124" y="5718572"/>
            <a:ext cx="30877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Партнер программы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: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latin typeface="Open Sans"/>
              </a:rPr>
              <a:t>Oson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latin typeface="Open Sans"/>
              </a:rPr>
              <a:t>Apteka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EB64959-60A1-D568-28BD-ED923FB6F25A}"/>
              </a:ext>
            </a:extLst>
          </p:cNvPr>
          <p:cNvSpPr/>
          <p:nvPr/>
        </p:nvSpPr>
        <p:spPr>
          <a:xfrm>
            <a:off x="8301845" y="5718572"/>
            <a:ext cx="33836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Партнер программы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: </a:t>
            </a: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Гранд Академия 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</a:t>
            </a:r>
            <a:endParaRPr lang="ru-RU" sz="14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D95906F-F5DB-43A7-9DD1-FDD4D6AFEC03}"/>
              </a:ext>
            </a:extLst>
          </p:cNvPr>
          <p:cNvSpPr/>
          <p:nvPr/>
        </p:nvSpPr>
        <p:spPr>
          <a:xfrm>
            <a:off x="8958981" y="1584923"/>
            <a:ext cx="1997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sz="1800" b="1" dirty="0">
                <a:solidFill>
                  <a:schemeClr val="bg1"/>
                </a:solidFill>
                <a:effectLst/>
                <a:latin typeface="Open Sans"/>
                <a:ea typeface="Calibri" panose="020F0502020204030204" pitchFamily="34" charset="0"/>
                <a:cs typeface="Calibri Light" panose="020F0302020204030204" pitchFamily="34" charset="0"/>
              </a:rPr>
              <a:t>ОБУЧЕНИЕ</a:t>
            </a:r>
          </a:p>
          <a:p>
            <a:pPr lvl="0" algn="ctr"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Open Sans"/>
                <a:ea typeface="Calibri" panose="020F0502020204030204" pitchFamily="34" charset="0"/>
                <a:cs typeface="Calibri Light" panose="020F0302020204030204" pitchFamily="34" charset="0"/>
              </a:rPr>
              <a:t>(Training)</a:t>
            </a:r>
            <a:r>
              <a:rPr lang="ru-RU" sz="1800" b="1" dirty="0">
                <a:solidFill>
                  <a:schemeClr val="bg1"/>
                </a:solidFill>
                <a:effectLst/>
                <a:latin typeface="Open Sans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endParaRPr lang="ru-RU" b="1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F4B1AB2-0525-43AB-A273-F1182BA4F3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231" y="-84342"/>
            <a:ext cx="2139237" cy="120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59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8C17230-8C06-9ED0-7ED6-DBE38E972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3856"/>
            <a:ext cx="12192000" cy="25622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55AB"/>
                </a:solidFill>
                <a:latin typeface="Open Sans"/>
              </a:rPr>
              <a:t>Форматы взаимодействия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8AA86EC-6585-4807-AA76-C308B75D877D}"/>
              </a:ext>
            </a:extLst>
          </p:cNvPr>
          <p:cNvSpPr/>
          <p:nvPr/>
        </p:nvSpPr>
        <p:spPr>
          <a:xfrm>
            <a:off x="870812" y="1673075"/>
            <a:ext cx="26505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Open Sans"/>
                <a:cs typeface="Calibri Light" panose="020F0302020204030204" pitchFamily="34" charset="0"/>
              </a:rPr>
              <a:t>ВАРИАНТ №1</a:t>
            </a:r>
          </a:p>
          <a:p>
            <a:pPr lvl="0" algn="ctr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Open Sans"/>
                <a:cs typeface="Calibri Light" panose="020F0302020204030204" pitchFamily="34" charset="0"/>
              </a:rPr>
              <a:t>УПРАВЛЕНИЕ ПОЛКОЙ</a:t>
            </a:r>
            <a:endParaRPr lang="ru-RU" sz="1600" b="1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B613E2-898D-4E4D-CA82-703F75F5A451}"/>
              </a:ext>
            </a:extLst>
          </p:cNvPr>
          <p:cNvSpPr/>
          <p:nvPr/>
        </p:nvSpPr>
        <p:spPr>
          <a:xfrm>
            <a:off x="4379597" y="1605088"/>
            <a:ext cx="31752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Open Sans"/>
                <a:cs typeface="Calibri Light" panose="020F0302020204030204" pitchFamily="34" charset="0"/>
              </a:rPr>
              <a:t>ВАРИАНТ №2</a:t>
            </a:r>
          </a:p>
          <a:p>
            <a:pPr lvl="0" algn="ctr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Open Sans"/>
                <a:cs typeface="Calibri Light" panose="020F0302020204030204" pitchFamily="34" charset="0"/>
              </a:rPr>
              <a:t>УПРАВЛЕНИЕ ПОЛКОЙ+ ОБЪЕМНОЕ СОГЛАШЕНИЕ</a:t>
            </a:r>
            <a:endParaRPr lang="ru-RU" sz="1600" b="1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03631EA-A694-E820-BB01-EEE232512B5F}"/>
              </a:ext>
            </a:extLst>
          </p:cNvPr>
          <p:cNvSpPr/>
          <p:nvPr/>
        </p:nvSpPr>
        <p:spPr>
          <a:xfrm>
            <a:off x="4513211" y="2440848"/>
            <a:ext cx="3215911" cy="361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Мерчандайзинг (</a:t>
            </a:r>
            <a:r>
              <a:rPr lang="ru-RU" sz="1200" dirty="0" err="1">
                <a:solidFill>
                  <a:schemeClr val="bg1">
                    <a:lumMod val="95000"/>
                  </a:schemeClr>
                </a:solidFill>
                <a:latin typeface="Open Sans"/>
              </a:rPr>
              <a:t>планограмма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)</a:t>
            </a:r>
          </a:p>
          <a:p>
            <a:pPr marL="285750" indent="-285750">
              <a:buFont typeface="Wingdings" pitchFamily="2" charset="2"/>
              <a:buChar char="§"/>
            </a:pPr>
            <a:endParaRPr lang="ru-RU" sz="12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Выполнение плана по загрузке 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Управление ассортиментной матрицей (рекомендация закупок НТЗ)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Фокусные активности с аптечными командами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Мотивационная программа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Фотоотчет, </a:t>
            </a:r>
            <a:r>
              <a:rPr lang="ru-RU" sz="1200" dirty="0" smtClean="0">
                <a:solidFill>
                  <a:schemeClr val="bg1">
                    <a:lumMod val="95000"/>
                  </a:schemeClr>
                </a:solidFill>
                <a:latin typeface="Open Sans"/>
              </a:rPr>
              <a:t>аналитики</a:t>
            </a:r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sz="1200" dirty="0" smtClean="0">
                <a:solidFill>
                  <a:schemeClr val="bg1">
                    <a:lumMod val="95000"/>
                  </a:schemeClr>
                </a:solidFill>
                <a:latin typeface="Open Sans"/>
              </a:rPr>
              <a:t>данных </a:t>
            </a:r>
            <a:endParaRPr lang="ru-RU" sz="12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Ежемесячный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online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и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offline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отчет по каждой аптеке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: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остатки товара на начало месяца, приходы от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Grand Pharm, </a:t>
            </a:r>
            <a:r>
              <a:rPr lang="en-US" sz="1200" dirty="0" err="1">
                <a:solidFill>
                  <a:schemeClr val="bg1">
                    <a:lumMod val="95000"/>
                  </a:schemeClr>
                </a:solidFill>
                <a:latin typeface="Open Sans"/>
              </a:rPr>
              <a:t>Meros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Pharm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,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Young Pharm 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и от других выбранных вами </a:t>
            </a:r>
            <a:r>
              <a:rPr lang="ru-RU" sz="1200" dirty="0" smtClean="0">
                <a:solidFill>
                  <a:schemeClr val="bg1">
                    <a:lumMod val="95000"/>
                  </a:schemeClr>
                </a:solidFill>
                <a:latin typeface="Open Sans"/>
              </a:rPr>
              <a:t>дистрибьютеров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;</a:t>
            </a:r>
            <a:r>
              <a:rPr lang="ru-RU" sz="1200" dirty="0" smtClean="0">
                <a:solidFill>
                  <a:schemeClr val="bg1">
                    <a:lumMod val="95000"/>
                  </a:schemeClr>
                </a:solidFill>
                <a:latin typeface="Open Sans"/>
              </a:rPr>
              <a:t> 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продажи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,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остатки на конец месяца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B7625E5-16FA-8E7F-7C4E-0000301D7755}"/>
              </a:ext>
            </a:extLst>
          </p:cNvPr>
          <p:cNvSpPr/>
          <p:nvPr/>
        </p:nvSpPr>
        <p:spPr>
          <a:xfrm>
            <a:off x="771962" y="2385883"/>
            <a:ext cx="32057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Мерчандайзинг (планограмма)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Управление ассортиментной матрицей (рекомендация закупок НТЗ)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Фокусные активности с аптечными командами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Мотивационная программа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Фотоотчет, сбор аналитических </a:t>
            </a:r>
            <a:r>
              <a:rPr lang="ru-RU" sz="1200" dirty="0" err="1">
                <a:solidFill>
                  <a:schemeClr val="bg1">
                    <a:lumMod val="95000"/>
                  </a:schemeClr>
                </a:solidFill>
                <a:latin typeface="Open Sans"/>
              </a:rPr>
              <a:t>даннх</a:t>
            </a:r>
            <a:endParaRPr lang="ru-RU" sz="12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Ежемесячные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online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и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offline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отчеты по каждой аптеки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endParaRPr lang="ru-RU" sz="12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D21D460-3FE5-F523-AF51-DD945D56847E}"/>
              </a:ext>
            </a:extLst>
          </p:cNvPr>
          <p:cNvSpPr/>
          <p:nvPr/>
        </p:nvSpPr>
        <p:spPr>
          <a:xfrm>
            <a:off x="8495119" y="2453343"/>
            <a:ext cx="2925061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Ежемесячный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online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и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offline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отчет по каждой аптеке включает в себя:  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остатки товара на начало месяца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приходы от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Grand Pharm, </a:t>
            </a:r>
            <a:r>
              <a:rPr lang="en-US" sz="1200" dirty="0" err="1">
                <a:solidFill>
                  <a:schemeClr val="bg1">
                    <a:lumMod val="95000"/>
                  </a:schemeClr>
                </a:solidFill>
                <a:latin typeface="Open Sans"/>
              </a:rPr>
              <a:t>Meros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Pharm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, 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Young Pharm 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и от других выбранных вами дистрибьютеров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продажи за период 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остатки на конец месяца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CE53A9D-E358-A8B8-F9B0-BE5B78A8B83A}"/>
              </a:ext>
            </a:extLst>
          </p:cNvPr>
          <p:cNvSpPr/>
          <p:nvPr/>
        </p:nvSpPr>
        <p:spPr>
          <a:xfrm>
            <a:off x="771962" y="4765959"/>
            <a:ext cx="32057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Цена полки: от 300 000 до </a:t>
            </a:r>
            <a:r>
              <a:rPr lang="en-US" sz="1200" dirty="0" smtClean="0">
                <a:solidFill>
                  <a:schemeClr val="bg1">
                    <a:lumMod val="95000"/>
                  </a:schemeClr>
                </a:solidFill>
                <a:latin typeface="Open Sans"/>
              </a:rPr>
              <a:t>9</a:t>
            </a:r>
            <a:r>
              <a:rPr lang="ru-RU" sz="1200" dirty="0" smtClean="0">
                <a:solidFill>
                  <a:schemeClr val="bg1">
                    <a:lumMod val="95000"/>
                  </a:schemeClr>
                </a:solidFill>
                <a:latin typeface="Open Sans"/>
              </a:rPr>
              <a:t>00 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000 сум в месяц в зависимости от расположения</a:t>
            </a:r>
          </a:p>
          <a:p>
            <a:pPr marL="285750" indent="-285750">
              <a:buFont typeface="Wingdings" pitchFamily="2" charset="2"/>
              <a:buChar char="§"/>
            </a:pPr>
            <a:endParaRPr lang="ru-RU" sz="12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Минимальная продолжительность контракта</a:t>
            </a:r>
            <a:r>
              <a:rPr lang="en-US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:</a:t>
            </a:r>
            <a:r>
              <a:rPr lang="ru-RU" sz="1200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12 месяца </a:t>
            </a:r>
          </a:p>
          <a:p>
            <a:endParaRPr lang="ru-RU" sz="1200" dirty="0">
              <a:solidFill>
                <a:schemeClr val="bg1">
                  <a:lumMod val="95000"/>
                </a:schemeClr>
              </a:solidFill>
              <a:latin typeface="Open Sans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CEF5FF9-6E8B-47D3-ACA2-FD8D9D2BB82D}"/>
              </a:ext>
            </a:extLst>
          </p:cNvPr>
          <p:cNvSpPr/>
          <p:nvPr/>
        </p:nvSpPr>
        <p:spPr>
          <a:xfrm>
            <a:off x="8370023" y="1634492"/>
            <a:ext cx="31752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Open Sans"/>
                <a:cs typeface="Calibri Light" panose="020F0302020204030204" pitchFamily="34" charset="0"/>
              </a:rPr>
              <a:t>ВАРИАНТ №3</a:t>
            </a:r>
          </a:p>
          <a:p>
            <a:pPr lvl="0" algn="ctr"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Open Sans"/>
                <a:cs typeface="Calibri Light" panose="020F0302020204030204" pitchFamily="34" charset="0"/>
              </a:rPr>
              <a:t>ОБЪЕМНОЕ СОГЛАШЕНИЕ</a:t>
            </a:r>
            <a:endParaRPr lang="ru-RU" sz="1600" b="1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973D90A-83C7-4C50-82B4-4A2568C285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231" y="-84342"/>
            <a:ext cx="2139237" cy="120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040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AF18ED-18A6-42B5-BB65-673424EC7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3856"/>
            <a:ext cx="12192000" cy="25622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50A3"/>
                </a:solidFill>
              </a:rPr>
              <a:t>Динамика роста клиентской базы</a:t>
            </a:r>
            <a:endParaRPr lang="ru-RU" b="1" dirty="0">
              <a:solidFill>
                <a:srgbClr val="0050A3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D6AC52F1-29AD-43CE-950A-ACF2D37DEE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669728"/>
              </p:ext>
            </p:extLst>
          </p:nvPr>
        </p:nvGraphicFramePr>
        <p:xfrm>
          <a:off x="796954" y="1658899"/>
          <a:ext cx="3095538" cy="4284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2101">
                  <a:extLst>
                    <a:ext uri="{9D8B030D-6E8A-4147-A177-3AD203B41FA5}">
                      <a16:colId xmlns:a16="http://schemas.microsoft.com/office/drawing/2014/main" val="1261547295"/>
                    </a:ext>
                  </a:extLst>
                </a:gridCol>
                <a:gridCol w="792927">
                  <a:extLst>
                    <a:ext uri="{9D8B030D-6E8A-4147-A177-3AD203B41FA5}">
                      <a16:colId xmlns:a16="http://schemas.microsoft.com/office/drawing/2014/main" val="870473426"/>
                    </a:ext>
                  </a:extLst>
                </a:gridCol>
                <a:gridCol w="830510">
                  <a:extLst>
                    <a:ext uri="{9D8B030D-6E8A-4147-A177-3AD203B41FA5}">
                      <a16:colId xmlns:a16="http://schemas.microsoft.com/office/drawing/2014/main" val="4133258023"/>
                    </a:ext>
                  </a:extLst>
                </a:gridCol>
              </a:tblGrid>
              <a:tr h="54035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Регион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Кол. ИНН</a:t>
                      </a:r>
                      <a:endParaRPr lang="ru-RU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Кол.  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аптек</a:t>
                      </a:r>
                      <a:endParaRPr lang="ru-RU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1810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Андижан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71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631448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Бухара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29873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 err="1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Жиззах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и Сырдарья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37436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 err="1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Кашкадарья</a:t>
                      </a:r>
                      <a:endParaRPr lang="ru-RU" sz="1100" b="0" i="0" u="none" strike="noStrike" dirty="0">
                        <a:solidFill>
                          <a:srgbClr val="1E3E9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766646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Навои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98098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Наманган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87882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 err="1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Респ.Каракалпакстан</a:t>
                      </a:r>
                      <a:endParaRPr lang="ru-RU" sz="1100" b="0" i="0" u="none" strike="noStrike" dirty="0">
                        <a:solidFill>
                          <a:srgbClr val="1E3E9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64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80802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Самарканд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69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162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183268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 smtClean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Сурхандарья</a:t>
                      </a:r>
                      <a:endParaRPr lang="ru-RU" sz="1100" b="0" i="0" u="none" strike="noStrike" dirty="0">
                        <a:solidFill>
                          <a:srgbClr val="1E3E9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56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61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63886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Ташкентская область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42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373575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город Ташкент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131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254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33521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 smtClean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Фергана</a:t>
                      </a:r>
                      <a:endParaRPr lang="ru-RU" sz="1100" b="0" i="0" u="none" strike="noStrike" dirty="0">
                        <a:solidFill>
                          <a:srgbClr val="1E3E9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18236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Хорезм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87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979653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B1FA653-7560-43BE-8291-FBFEA057A19F}"/>
              </a:ext>
            </a:extLst>
          </p:cNvPr>
          <p:cNvSpPr txBox="1"/>
          <p:nvPr/>
        </p:nvSpPr>
        <p:spPr>
          <a:xfrm>
            <a:off x="868294" y="1100117"/>
            <a:ext cx="3057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D3D95"/>
                </a:solidFill>
              </a:rPr>
              <a:t>Партнерские аптеки в 202</a:t>
            </a:r>
            <a:r>
              <a:rPr lang="en-US" sz="1400" b="1" dirty="0">
                <a:solidFill>
                  <a:srgbClr val="1D3D95"/>
                </a:solidFill>
              </a:rPr>
              <a:t>4</a:t>
            </a:r>
            <a:r>
              <a:rPr lang="ru-RU" sz="1400" b="1" dirty="0">
                <a:solidFill>
                  <a:srgbClr val="1D3D95"/>
                </a:solidFill>
              </a:rPr>
              <a:t> году</a:t>
            </a:r>
          </a:p>
        </p:txBody>
      </p:sp>
      <p:graphicFrame>
        <p:nvGraphicFramePr>
          <p:cNvPr id="5" name="Таблица 12">
            <a:extLst>
              <a:ext uri="{FF2B5EF4-FFF2-40B4-BE49-F238E27FC236}">
                <a16:creationId xmlns:a16="http://schemas.microsoft.com/office/drawing/2014/main" id="{BF14D3AA-4613-4D71-A7D5-F8C8E58FF6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647148"/>
              </p:ext>
            </p:extLst>
          </p:nvPr>
        </p:nvGraphicFramePr>
        <p:xfrm>
          <a:off x="796954" y="6166158"/>
          <a:ext cx="3095538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1040">
                  <a:extLst>
                    <a:ext uri="{9D8B030D-6E8A-4147-A177-3AD203B41FA5}">
                      <a16:colId xmlns:a16="http://schemas.microsoft.com/office/drawing/2014/main" val="1202825189"/>
                    </a:ext>
                  </a:extLst>
                </a:gridCol>
                <a:gridCol w="592652">
                  <a:extLst>
                    <a:ext uri="{9D8B030D-6E8A-4147-A177-3AD203B41FA5}">
                      <a16:colId xmlns:a16="http://schemas.microsoft.com/office/drawing/2014/main" val="1614214802"/>
                    </a:ext>
                  </a:extLst>
                </a:gridCol>
                <a:gridCol w="1031846">
                  <a:extLst>
                    <a:ext uri="{9D8B030D-6E8A-4147-A177-3AD203B41FA5}">
                      <a16:colId xmlns:a16="http://schemas.microsoft.com/office/drawing/2014/main" val="607427217"/>
                    </a:ext>
                  </a:extLst>
                </a:gridCol>
              </a:tblGrid>
              <a:tr h="18560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Итого: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553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934 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875661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021BADD-BED9-4001-992B-51C29FC1ED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9516417"/>
              </p:ext>
            </p:extLst>
          </p:nvPr>
        </p:nvGraphicFramePr>
        <p:xfrm>
          <a:off x="4558486" y="1667288"/>
          <a:ext cx="3083886" cy="4284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2725">
                  <a:extLst>
                    <a:ext uri="{9D8B030D-6E8A-4147-A177-3AD203B41FA5}">
                      <a16:colId xmlns:a16="http://schemas.microsoft.com/office/drawing/2014/main" val="1207147673"/>
                    </a:ext>
                  </a:extLst>
                </a:gridCol>
                <a:gridCol w="755483">
                  <a:extLst>
                    <a:ext uri="{9D8B030D-6E8A-4147-A177-3AD203B41FA5}">
                      <a16:colId xmlns:a16="http://schemas.microsoft.com/office/drawing/2014/main" val="1469202150"/>
                    </a:ext>
                  </a:extLst>
                </a:gridCol>
                <a:gridCol w="855678">
                  <a:extLst>
                    <a:ext uri="{9D8B030D-6E8A-4147-A177-3AD203B41FA5}">
                      <a16:colId xmlns:a16="http://schemas.microsoft.com/office/drawing/2014/main" val="53704519"/>
                    </a:ext>
                  </a:extLst>
                </a:gridCol>
              </a:tblGrid>
              <a:tr h="577134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Регион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Кол.</a:t>
                      </a:r>
                      <a:r>
                        <a:rPr lang="ru-RU" sz="1100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ИНН</a:t>
                      </a:r>
                      <a:endParaRPr lang="ru-RU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Кол. 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аптек</a:t>
                      </a:r>
                      <a:endParaRPr lang="ru-RU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942423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Андижан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110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n-US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508900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Бухара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398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24435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 err="1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Жиззах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и Сырдарья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154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62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91311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 err="1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Кашкадарья</a:t>
                      </a:r>
                      <a:endParaRPr lang="ru-RU" sz="1100" b="0" i="0" u="none" strike="noStrike" dirty="0">
                        <a:solidFill>
                          <a:srgbClr val="1E3E9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329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152395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Навои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190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01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902377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Наманган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222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677025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 err="1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Респ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Каракалпакстан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216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240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83809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Самарканд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335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939446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 smtClean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Сурхандарья</a:t>
                      </a:r>
                      <a:endParaRPr lang="ru-RU" sz="1100" b="0" i="0" u="none" strike="noStrike" dirty="0">
                        <a:solidFill>
                          <a:srgbClr val="1E3E9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177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197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375810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 smtClean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 smtClean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Ташкентская область</a:t>
                      </a:r>
                      <a:endParaRPr lang="ru-RU" sz="1100" b="0" i="0" u="none" strike="noStrike" dirty="0">
                        <a:solidFill>
                          <a:srgbClr val="1E3E9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79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3062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 smtClean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город Ташкент</a:t>
                      </a:r>
                      <a:endParaRPr lang="ru-RU" sz="1100" b="0" i="0" u="none" strike="noStrike" dirty="0">
                        <a:solidFill>
                          <a:srgbClr val="1E3E9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494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696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873028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 smtClean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Фергана</a:t>
                      </a:r>
                      <a:endParaRPr lang="ru-RU" sz="1100" b="0" i="0" u="none" strike="noStrike" dirty="0">
                        <a:solidFill>
                          <a:srgbClr val="1E3E9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247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04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835810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0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Хорезм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439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0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456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64737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503E77F-43EF-4793-B35A-167686305CE2}"/>
              </a:ext>
            </a:extLst>
          </p:cNvPr>
          <p:cNvSpPr txBox="1"/>
          <p:nvPr/>
        </p:nvSpPr>
        <p:spPr>
          <a:xfrm>
            <a:off x="4521666" y="1083442"/>
            <a:ext cx="3179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D3D95"/>
                </a:solidFill>
              </a:rPr>
              <a:t>Партнерские аптеки </a:t>
            </a:r>
            <a:r>
              <a:rPr lang="ru-RU" sz="1400" b="1" dirty="0" smtClean="0">
                <a:solidFill>
                  <a:srgbClr val="1D3D95"/>
                </a:solidFill>
              </a:rPr>
              <a:t>в </a:t>
            </a:r>
            <a:r>
              <a:rPr lang="ru-RU" sz="1400" b="1" dirty="0">
                <a:solidFill>
                  <a:srgbClr val="1D3D95"/>
                </a:solidFill>
              </a:rPr>
              <a:t>202</a:t>
            </a:r>
            <a:r>
              <a:rPr lang="en-US" sz="1400" b="1" dirty="0">
                <a:solidFill>
                  <a:srgbClr val="1D3D95"/>
                </a:solidFill>
              </a:rPr>
              <a:t>5</a:t>
            </a:r>
            <a:r>
              <a:rPr lang="ru-RU" sz="1400" b="1" dirty="0">
                <a:solidFill>
                  <a:srgbClr val="1D3D95"/>
                </a:solidFill>
              </a:rPr>
              <a:t> году</a:t>
            </a:r>
          </a:p>
        </p:txBody>
      </p:sp>
      <p:graphicFrame>
        <p:nvGraphicFramePr>
          <p:cNvPr id="8" name="Таблица 12">
            <a:extLst>
              <a:ext uri="{FF2B5EF4-FFF2-40B4-BE49-F238E27FC236}">
                <a16:creationId xmlns:a16="http://schemas.microsoft.com/office/drawing/2014/main" id="{8790394B-8C9B-4073-A026-CED3EFDED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01822"/>
              </p:ext>
            </p:extLst>
          </p:nvPr>
        </p:nvGraphicFramePr>
        <p:xfrm>
          <a:off x="4558487" y="6166158"/>
          <a:ext cx="3083886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0515">
                  <a:extLst>
                    <a:ext uri="{9D8B030D-6E8A-4147-A177-3AD203B41FA5}">
                      <a16:colId xmlns:a16="http://schemas.microsoft.com/office/drawing/2014/main" val="1202825189"/>
                    </a:ext>
                  </a:extLst>
                </a:gridCol>
                <a:gridCol w="756081">
                  <a:extLst>
                    <a:ext uri="{9D8B030D-6E8A-4147-A177-3AD203B41FA5}">
                      <a16:colId xmlns:a16="http://schemas.microsoft.com/office/drawing/2014/main" val="1614214802"/>
                    </a:ext>
                  </a:extLst>
                </a:gridCol>
                <a:gridCol w="847290">
                  <a:extLst>
                    <a:ext uri="{9D8B030D-6E8A-4147-A177-3AD203B41FA5}">
                      <a16:colId xmlns:a16="http://schemas.microsoft.com/office/drawing/2014/main" val="607427217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Итого: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3 390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3 978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875661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7D7EC51-7E7C-4263-AA95-AD1A1D461F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231" y="-84342"/>
            <a:ext cx="2139237" cy="12033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03E77F-43EF-4793-B35A-167686305CE2}"/>
              </a:ext>
            </a:extLst>
          </p:cNvPr>
          <p:cNvSpPr txBox="1"/>
          <p:nvPr/>
        </p:nvSpPr>
        <p:spPr>
          <a:xfrm>
            <a:off x="8366018" y="1100116"/>
            <a:ext cx="3179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D3D95"/>
                </a:solidFill>
              </a:rPr>
              <a:t>Партнерские аптеки </a:t>
            </a:r>
            <a:r>
              <a:rPr lang="ru-RU" sz="1400" b="1" dirty="0" smtClean="0">
                <a:solidFill>
                  <a:srgbClr val="1D3D95"/>
                </a:solidFill>
              </a:rPr>
              <a:t>в 202</a:t>
            </a:r>
            <a:r>
              <a:rPr lang="en-US" sz="1400" b="1" dirty="0" smtClean="0">
                <a:solidFill>
                  <a:srgbClr val="1D3D95"/>
                </a:solidFill>
              </a:rPr>
              <a:t>6</a:t>
            </a:r>
            <a:r>
              <a:rPr lang="ru-RU" sz="1400" b="1" dirty="0" smtClean="0">
                <a:solidFill>
                  <a:srgbClr val="1D3D95"/>
                </a:solidFill>
              </a:rPr>
              <a:t> </a:t>
            </a:r>
            <a:r>
              <a:rPr lang="ru-RU" sz="1400" b="1" dirty="0">
                <a:solidFill>
                  <a:srgbClr val="1D3D95"/>
                </a:solidFill>
              </a:rPr>
              <a:t>году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3021BADD-BED9-4001-992B-51C29FC1ED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431011"/>
              </p:ext>
            </p:extLst>
          </p:nvPr>
        </p:nvGraphicFramePr>
        <p:xfrm>
          <a:off x="8427213" y="1667288"/>
          <a:ext cx="3083886" cy="4284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2725">
                  <a:extLst>
                    <a:ext uri="{9D8B030D-6E8A-4147-A177-3AD203B41FA5}">
                      <a16:colId xmlns:a16="http://schemas.microsoft.com/office/drawing/2014/main" val="1207147673"/>
                    </a:ext>
                  </a:extLst>
                </a:gridCol>
                <a:gridCol w="796025">
                  <a:extLst>
                    <a:ext uri="{9D8B030D-6E8A-4147-A177-3AD203B41FA5}">
                      <a16:colId xmlns:a16="http://schemas.microsoft.com/office/drawing/2014/main" val="1469202150"/>
                    </a:ext>
                  </a:extLst>
                </a:gridCol>
                <a:gridCol w="815136">
                  <a:extLst>
                    <a:ext uri="{9D8B030D-6E8A-4147-A177-3AD203B41FA5}">
                      <a16:colId xmlns:a16="http://schemas.microsoft.com/office/drawing/2014/main" val="53704519"/>
                    </a:ext>
                  </a:extLst>
                </a:gridCol>
              </a:tblGrid>
              <a:tr h="577134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Регион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Кол.</a:t>
                      </a:r>
                      <a:r>
                        <a:rPr lang="ru-RU" sz="1100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ru-RU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ИНН</a:t>
                      </a:r>
                      <a:endParaRPr lang="ru-RU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Кол. 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аптек</a:t>
                      </a:r>
                      <a:endParaRPr lang="ru-RU" sz="11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942423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Андижан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290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189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508900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Бухара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522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450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24435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1" i="0" u="none" strike="noStrike" dirty="0" err="1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Жиззах</a:t>
                      </a:r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и Сырдарья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263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215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91311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1" i="0" u="none" strike="noStrike" dirty="0" err="1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Кашкадарья</a:t>
                      </a:r>
                      <a:endParaRPr lang="ru-RU" sz="1100" b="1" i="0" u="none" strike="noStrike" dirty="0">
                        <a:solidFill>
                          <a:srgbClr val="1E3E9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418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370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152395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Навои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277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216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9902377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Наманган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398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332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677025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1" i="0" u="none" strike="noStrike" dirty="0" err="1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Респ</a:t>
                      </a:r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Каракалпакстан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322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253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283809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Самарканд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624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477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939446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1" i="0" u="none" strike="noStrike" dirty="0" smtClean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Сурхандарья</a:t>
                      </a:r>
                      <a:endParaRPr lang="ru-RU" sz="1100" b="1" i="0" u="none" strike="noStrike" dirty="0">
                        <a:solidFill>
                          <a:srgbClr val="1E3E9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272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233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375810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1" i="0" u="none" strike="noStrike" dirty="0" smtClean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Ташкентская область</a:t>
                      </a:r>
                      <a:endParaRPr lang="ru-RU" sz="1100" b="1" i="0" u="none" strike="noStrike" dirty="0">
                        <a:solidFill>
                          <a:srgbClr val="1E3E9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337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209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803062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1" i="0" u="none" strike="noStrike" dirty="0" smtClean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город Ташкент</a:t>
                      </a:r>
                      <a:endParaRPr lang="ru-RU" sz="1100" b="1" i="0" u="none" strike="noStrike" dirty="0">
                        <a:solidFill>
                          <a:srgbClr val="1E3E9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1096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736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873028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1" i="0" u="none" strike="noStrike" dirty="0" smtClean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Фергана</a:t>
                      </a:r>
                      <a:endParaRPr lang="ru-RU" sz="1100" b="1" i="0" u="none" strike="noStrike" dirty="0">
                        <a:solidFill>
                          <a:srgbClr val="1E3E9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523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353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835810"/>
                  </a:ext>
                </a:extLst>
              </a:tr>
              <a:tr h="28517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1100" b="1" i="0" u="none" strike="noStrike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Хорезм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643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828800" rtl="0" eaLnBrk="1" fontAlgn="b" latinLnBrk="0" hangingPunct="1"/>
                      <a:r>
                        <a:rPr lang="ru-RU" sz="1100" b="1" i="0" u="none" strike="noStrike" kern="1200" dirty="0">
                          <a:solidFill>
                            <a:srgbClr val="1E3E9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477</a:t>
                      </a:r>
                    </a:p>
                  </a:txBody>
                  <a:tcPr marL="9525" marR="9525" marT="9525" marB="0"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647378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8790394B-8C9B-4073-A026-CED3EFDED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728450"/>
              </p:ext>
            </p:extLst>
          </p:nvPr>
        </p:nvGraphicFramePr>
        <p:xfrm>
          <a:off x="8427214" y="6159167"/>
          <a:ext cx="3083886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0515">
                  <a:extLst>
                    <a:ext uri="{9D8B030D-6E8A-4147-A177-3AD203B41FA5}">
                      <a16:colId xmlns:a16="http://schemas.microsoft.com/office/drawing/2014/main" val="1202825189"/>
                    </a:ext>
                  </a:extLst>
                </a:gridCol>
                <a:gridCol w="771456">
                  <a:extLst>
                    <a:ext uri="{9D8B030D-6E8A-4147-A177-3AD203B41FA5}">
                      <a16:colId xmlns:a16="http://schemas.microsoft.com/office/drawing/2014/main" val="1614214802"/>
                    </a:ext>
                  </a:extLst>
                </a:gridCol>
                <a:gridCol w="831915">
                  <a:extLst>
                    <a:ext uri="{9D8B030D-6E8A-4147-A177-3AD203B41FA5}">
                      <a16:colId xmlns:a16="http://schemas.microsoft.com/office/drawing/2014/main" val="607427217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Итого:</a:t>
                      </a: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4 510</a:t>
                      </a:r>
                      <a:endParaRPr lang="ru-RU" sz="1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r>
                        <a:rPr lang="en-US" sz="1200" baseline="0" dirty="0" smtClean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985</a:t>
                      </a:r>
                      <a:endParaRPr lang="ru-RU" sz="1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rgbClr val="59C5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8756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72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0E79738F-7112-4855-AF6D-9A5524B39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6270" y="834285"/>
            <a:ext cx="3624042" cy="284693"/>
          </a:xfrm>
        </p:spPr>
        <p:txBody>
          <a:bodyPr/>
          <a:lstStyle/>
          <a:p>
            <a:r>
              <a:rPr lang="ru-RU" sz="2000" b="1" dirty="0">
                <a:solidFill>
                  <a:srgbClr val="0050A3"/>
                </a:solidFill>
              </a:rPr>
              <a:t>Форма Отчета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AAA541-8BF7-4FF2-9B52-C5DADFDA8AA0}"/>
              </a:ext>
            </a:extLst>
          </p:cNvPr>
          <p:cNvSpPr txBox="1"/>
          <p:nvPr/>
        </p:nvSpPr>
        <p:spPr>
          <a:xfrm>
            <a:off x="2555863" y="1628775"/>
            <a:ext cx="8244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chemeClr val="tx2"/>
                </a:solidFill>
              </a:rPr>
              <a:t>Товарный отчёт мы предоставляем в начале каждого </a:t>
            </a:r>
            <a:r>
              <a:rPr lang="ru-RU" dirty="0">
                <a:solidFill>
                  <a:schemeClr val="tx2"/>
                </a:solidFill>
              </a:rPr>
              <a:t>месяца до 10 числа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C9B173-4DF4-4E43-94D6-72A8C2DCA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80" y="2978092"/>
            <a:ext cx="11465422" cy="74344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95E893-FD40-4093-845E-C2740CDB6C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231" y="-84342"/>
            <a:ext cx="2139237" cy="120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B4C7C0-7813-4266-9445-99CFD01BE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127" y="517318"/>
            <a:ext cx="6677025" cy="830997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rgbClr val="0050A3"/>
                </a:solidFill>
              </a:rPr>
              <a:t>Процент выполнения поставленного ПЛАНА по </a:t>
            </a:r>
            <a:r>
              <a:rPr lang="ru-RU" sz="2000" b="1" dirty="0" err="1">
                <a:solidFill>
                  <a:srgbClr val="0050A3"/>
                </a:solidFill>
              </a:rPr>
              <a:t>объЁмУ</a:t>
            </a:r>
            <a:r>
              <a:rPr lang="ru-RU" sz="2000" b="1" dirty="0">
                <a:solidFill>
                  <a:srgbClr val="0050A3"/>
                </a:solidFill>
              </a:rPr>
              <a:t> на </a:t>
            </a:r>
            <a:r>
              <a:rPr lang="ru-RU" sz="2000" b="1" dirty="0" smtClean="0">
                <a:solidFill>
                  <a:srgbClr val="0050A3"/>
                </a:solidFill>
              </a:rPr>
              <a:t>2024</a:t>
            </a:r>
            <a:r>
              <a:rPr lang="ru-RU" sz="1400" b="1" dirty="0" smtClean="0">
                <a:solidFill>
                  <a:srgbClr val="0050A3"/>
                </a:solidFill>
              </a:rPr>
              <a:t>Г</a:t>
            </a:r>
            <a:r>
              <a:rPr lang="ru-RU" sz="2000" b="1" dirty="0">
                <a:solidFill>
                  <a:srgbClr val="0050A3"/>
                </a:solidFill>
              </a:rPr>
              <a:t>. </a:t>
            </a:r>
            <a:r>
              <a:rPr lang="en-US" sz="2000" b="1" dirty="0" smtClean="0">
                <a:solidFill>
                  <a:srgbClr val="0050A3"/>
                </a:solidFill>
              </a:rPr>
              <a:t>-</a:t>
            </a:r>
            <a:r>
              <a:rPr lang="ru-RU" sz="2000" b="1" dirty="0" smtClean="0">
                <a:solidFill>
                  <a:srgbClr val="0050A3"/>
                </a:solidFill>
              </a:rPr>
              <a:t> </a:t>
            </a:r>
            <a:r>
              <a:rPr lang="en-US" sz="2000" b="1" dirty="0" smtClean="0">
                <a:solidFill>
                  <a:srgbClr val="0050A3"/>
                </a:solidFill>
              </a:rPr>
              <a:t>2026</a:t>
            </a:r>
            <a:r>
              <a:rPr lang="ru-RU" sz="1400" b="1" dirty="0" smtClean="0">
                <a:solidFill>
                  <a:srgbClr val="0050A3"/>
                </a:solidFill>
              </a:rPr>
              <a:t>Г.</a:t>
            </a:r>
            <a:r>
              <a:rPr lang="ru-RU" sz="2000" b="1" dirty="0">
                <a:solidFill>
                  <a:srgbClr val="0050A3"/>
                </a:solidFill>
              </a:rPr>
              <a:t/>
            </a:r>
            <a:br>
              <a:rPr lang="ru-RU" sz="2000" b="1" dirty="0">
                <a:solidFill>
                  <a:srgbClr val="0050A3"/>
                </a:solidFill>
              </a:rPr>
            </a:br>
            <a:endParaRPr lang="ru-RU" sz="2000" b="1" dirty="0">
              <a:solidFill>
                <a:srgbClr val="0050A3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0F51E5-9425-4853-AFC7-C12E94C89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821" y="1615300"/>
            <a:ext cx="1249171" cy="124917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3E8B93-AAAF-4414-9B8E-F894A42F9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69" y="3191359"/>
            <a:ext cx="2755303" cy="1619250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09A5EBFF-350A-4D77-AD1C-A599CD70C6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062122"/>
              </p:ext>
            </p:extLst>
          </p:nvPr>
        </p:nvGraphicFramePr>
        <p:xfrm>
          <a:off x="3305728" y="1725536"/>
          <a:ext cx="8405302" cy="1028700"/>
        </p:xfrm>
        <a:graphic>
          <a:graphicData uri="http://schemas.openxmlformats.org/drawingml/2006/table">
            <a:tbl>
              <a:tblPr/>
              <a:tblGrid>
                <a:gridCol w="1016953">
                  <a:extLst>
                    <a:ext uri="{9D8B030D-6E8A-4147-A177-3AD203B41FA5}">
                      <a16:colId xmlns:a16="http://schemas.microsoft.com/office/drawing/2014/main" val="2908788305"/>
                    </a:ext>
                  </a:extLst>
                </a:gridCol>
                <a:gridCol w="900664">
                  <a:extLst>
                    <a:ext uri="{9D8B030D-6E8A-4147-A177-3AD203B41FA5}">
                      <a16:colId xmlns:a16="http://schemas.microsoft.com/office/drawing/2014/main" val="2914091928"/>
                    </a:ext>
                  </a:extLst>
                </a:gridCol>
                <a:gridCol w="950701">
                  <a:extLst>
                    <a:ext uri="{9D8B030D-6E8A-4147-A177-3AD203B41FA5}">
                      <a16:colId xmlns:a16="http://schemas.microsoft.com/office/drawing/2014/main" val="1530888765"/>
                    </a:ext>
                  </a:extLst>
                </a:gridCol>
                <a:gridCol w="917344">
                  <a:extLst>
                    <a:ext uri="{9D8B030D-6E8A-4147-A177-3AD203B41FA5}">
                      <a16:colId xmlns:a16="http://schemas.microsoft.com/office/drawing/2014/main" val="3757863788"/>
                    </a:ext>
                  </a:extLst>
                </a:gridCol>
                <a:gridCol w="950701">
                  <a:extLst>
                    <a:ext uri="{9D8B030D-6E8A-4147-A177-3AD203B41FA5}">
                      <a16:colId xmlns:a16="http://schemas.microsoft.com/office/drawing/2014/main" val="29367325"/>
                    </a:ext>
                  </a:extLst>
                </a:gridCol>
                <a:gridCol w="1017419">
                  <a:extLst>
                    <a:ext uri="{9D8B030D-6E8A-4147-A177-3AD203B41FA5}">
                      <a16:colId xmlns:a16="http://schemas.microsoft.com/office/drawing/2014/main" val="4291003014"/>
                    </a:ext>
                  </a:extLst>
                </a:gridCol>
                <a:gridCol w="883840">
                  <a:extLst>
                    <a:ext uri="{9D8B030D-6E8A-4147-A177-3AD203B41FA5}">
                      <a16:colId xmlns:a16="http://schemas.microsoft.com/office/drawing/2014/main" val="3372885520"/>
                    </a:ext>
                  </a:extLst>
                </a:gridCol>
                <a:gridCol w="883840">
                  <a:extLst>
                    <a:ext uri="{9D8B030D-6E8A-4147-A177-3AD203B41FA5}">
                      <a16:colId xmlns:a16="http://schemas.microsoft.com/office/drawing/2014/main" val="926645280"/>
                    </a:ext>
                  </a:extLst>
                </a:gridCol>
                <a:gridCol w="883840">
                  <a:extLst>
                    <a:ext uri="{9D8B030D-6E8A-4147-A177-3AD203B41FA5}">
                      <a16:colId xmlns:a16="http://schemas.microsoft.com/office/drawing/2014/main" val="1093889710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1,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 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2, 2024 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3,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 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4, 2024 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1,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 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 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 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2,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1858688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178%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115%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111%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107%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123%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612004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73FA1EBE-85D4-46CD-96D3-DA430EA466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008624"/>
              </p:ext>
            </p:extLst>
          </p:nvPr>
        </p:nvGraphicFramePr>
        <p:xfrm>
          <a:off x="3305728" y="3509838"/>
          <a:ext cx="6657423" cy="982292"/>
        </p:xfrm>
        <a:graphic>
          <a:graphicData uri="http://schemas.openxmlformats.org/drawingml/2006/table">
            <a:tbl>
              <a:tblPr/>
              <a:tblGrid>
                <a:gridCol w="832178">
                  <a:extLst>
                    <a:ext uri="{9D8B030D-6E8A-4147-A177-3AD203B41FA5}">
                      <a16:colId xmlns:a16="http://schemas.microsoft.com/office/drawing/2014/main" val="641946099"/>
                    </a:ext>
                  </a:extLst>
                </a:gridCol>
                <a:gridCol w="832079">
                  <a:extLst>
                    <a:ext uri="{9D8B030D-6E8A-4147-A177-3AD203B41FA5}">
                      <a16:colId xmlns:a16="http://schemas.microsoft.com/office/drawing/2014/main" val="1147151491"/>
                    </a:ext>
                  </a:extLst>
                </a:gridCol>
                <a:gridCol w="832276">
                  <a:extLst>
                    <a:ext uri="{9D8B030D-6E8A-4147-A177-3AD203B41FA5}">
                      <a16:colId xmlns:a16="http://schemas.microsoft.com/office/drawing/2014/main" val="381425455"/>
                    </a:ext>
                  </a:extLst>
                </a:gridCol>
                <a:gridCol w="832178">
                  <a:extLst>
                    <a:ext uri="{9D8B030D-6E8A-4147-A177-3AD203B41FA5}">
                      <a16:colId xmlns:a16="http://schemas.microsoft.com/office/drawing/2014/main" val="4257190641"/>
                    </a:ext>
                  </a:extLst>
                </a:gridCol>
                <a:gridCol w="832178">
                  <a:extLst>
                    <a:ext uri="{9D8B030D-6E8A-4147-A177-3AD203B41FA5}">
                      <a16:colId xmlns:a16="http://schemas.microsoft.com/office/drawing/2014/main" val="1404882443"/>
                    </a:ext>
                  </a:extLst>
                </a:gridCol>
                <a:gridCol w="832178">
                  <a:extLst>
                    <a:ext uri="{9D8B030D-6E8A-4147-A177-3AD203B41FA5}">
                      <a16:colId xmlns:a16="http://schemas.microsoft.com/office/drawing/2014/main" val="1887769817"/>
                    </a:ext>
                  </a:extLst>
                </a:gridCol>
                <a:gridCol w="832178">
                  <a:extLst>
                    <a:ext uri="{9D8B030D-6E8A-4147-A177-3AD203B41FA5}">
                      <a16:colId xmlns:a16="http://schemas.microsoft.com/office/drawing/2014/main" val="1644866708"/>
                    </a:ext>
                  </a:extLst>
                </a:gridCol>
                <a:gridCol w="832178">
                  <a:extLst>
                    <a:ext uri="{9D8B030D-6E8A-4147-A177-3AD203B41FA5}">
                      <a16:colId xmlns:a16="http://schemas.microsoft.com/office/drawing/2014/main" val="896261850"/>
                    </a:ext>
                  </a:extLst>
                </a:gridCol>
              </a:tblGrid>
              <a:tr h="46743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3,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 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4,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 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1,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 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2,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 </a:t>
                      </a:r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 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4,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 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2026г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2,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253669"/>
                  </a:ext>
                </a:extLst>
              </a:tr>
              <a:tr h="5148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115%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109%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132%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926347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8B86B7-EF0A-49C8-9882-603AC840B7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231" y="-84342"/>
            <a:ext cx="2139237" cy="1203320"/>
          </a:xfrm>
          <a:prstGeom prst="rect">
            <a:avLst/>
          </a:prstGeom>
        </p:spPr>
      </p:pic>
      <p:pic>
        <p:nvPicPr>
          <p:cNvPr id="1030" name="Picture 6" descr="Миссия и ценности - Farmak Узбекистан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88" y="4954922"/>
            <a:ext cx="2267664" cy="136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73FA1EBE-85D4-46CD-96D3-DA430EA466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656593"/>
              </p:ext>
            </p:extLst>
          </p:nvPr>
        </p:nvGraphicFramePr>
        <p:xfrm>
          <a:off x="3305726" y="5144130"/>
          <a:ext cx="2608512" cy="982292"/>
        </p:xfrm>
        <a:graphic>
          <a:graphicData uri="http://schemas.openxmlformats.org/drawingml/2006/table">
            <a:tbl>
              <a:tblPr/>
              <a:tblGrid>
                <a:gridCol w="869504">
                  <a:extLst>
                    <a:ext uri="{9D8B030D-6E8A-4147-A177-3AD203B41FA5}">
                      <a16:colId xmlns:a16="http://schemas.microsoft.com/office/drawing/2014/main" val="1887769817"/>
                    </a:ext>
                  </a:extLst>
                </a:gridCol>
                <a:gridCol w="869504">
                  <a:extLst>
                    <a:ext uri="{9D8B030D-6E8A-4147-A177-3AD203B41FA5}">
                      <a16:colId xmlns:a16="http://schemas.microsoft.com/office/drawing/2014/main" val="1644866708"/>
                    </a:ext>
                  </a:extLst>
                </a:gridCol>
                <a:gridCol w="869504">
                  <a:extLst>
                    <a:ext uri="{9D8B030D-6E8A-4147-A177-3AD203B41FA5}">
                      <a16:colId xmlns:a16="http://schemas.microsoft.com/office/drawing/2014/main" val="1624624710"/>
                    </a:ext>
                  </a:extLst>
                </a:gridCol>
              </a:tblGrid>
              <a:tr h="46743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4,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 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Квартал 2, </a:t>
                      </a:r>
                      <a:endParaRPr lang="en-US" sz="1100" b="1" i="0" u="none" strike="noStrike" dirty="0" smtClean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</a:t>
                      </a:r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ru-RU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253669"/>
                  </a:ext>
                </a:extLst>
              </a:tr>
              <a:tr h="51485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102%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105%</a:t>
                      </a:r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54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926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348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95E893-FD40-4093-845E-C2740CDB6C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231" y="-84342"/>
            <a:ext cx="2139237" cy="12033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13857"/>
            <a:ext cx="12192000" cy="25622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55A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Проект </a:t>
            </a:r>
            <a:r>
              <a:rPr lang="en-US" b="1" dirty="0">
                <a:solidFill>
                  <a:srgbClr val="0055A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SELL-OUT</a:t>
            </a:r>
            <a:r>
              <a:rPr lang="ru-RU" b="1" dirty="0">
                <a:solidFill>
                  <a:srgbClr val="0055A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b="1" dirty="0">
                <a:solidFill>
                  <a:srgbClr val="0055A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B2C)</a:t>
            </a:r>
            <a:endParaRPr lang="ru-RU" b="1" dirty="0">
              <a:solidFill>
                <a:srgbClr val="0055A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4007" y="1447982"/>
            <a:ext cx="602499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rgbClr val="0050A3"/>
                </a:solidFill>
              </a:rPr>
              <a:t>Sell-out </a:t>
            </a:r>
            <a:r>
              <a:rPr lang="ru-RU" dirty="0">
                <a:solidFill>
                  <a:srgbClr val="0050A3"/>
                </a:solidFill>
              </a:rPr>
              <a:t>это –</a:t>
            </a:r>
            <a:r>
              <a:rPr lang="en-US" dirty="0">
                <a:solidFill>
                  <a:srgbClr val="0050A3"/>
                </a:solidFill>
              </a:rPr>
              <a:t> B2C (Business-to-Consumer)</a:t>
            </a:r>
            <a:r>
              <a:rPr lang="ru-RU" dirty="0">
                <a:solidFill>
                  <a:srgbClr val="0050A3"/>
                </a:solidFill>
              </a:rPr>
              <a:t> проект который обеспечивает увеличение продаж</a:t>
            </a:r>
            <a:r>
              <a:rPr lang="en-US" dirty="0">
                <a:solidFill>
                  <a:srgbClr val="0050A3"/>
                </a:solidFill>
              </a:rPr>
              <a:t> </a:t>
            </a:r>
            <a:r>
              <a:rPr lang="ru-RU" dirty="0">
                <a:solidFill>
                  <a:srgbClr val="0050A3"/>
                </a:solidFill>
              </a:rPr>
              <a:t>напрямую из аптек, путем стимулирование фармацевтов. </a:t>
            </a:r>
            <a:endParaRPr lang="en-US" dirty="0">
              <a:solidFill>
                <a:srgbClr val="0050A3"/>
              </a:solidFill>
            </a:endParaRPr>
          </a:p>
          <a:p>
            <a:pPr algn="just"/>
            <a:endParaRPr lang="en-US" dirty="0">
              <a:solidFill>
                <a:srgbClr val="0050A3"/>
              </a:solidFill>
            </a:endParaRPr>
          </a:p>
          <a:p>
            <a:pPr algn="just"/>
            <a:r>
              <a:rPr lang="ru-RU" dirty="0">
                <a:solidFill>
                  <a:srgbClr val="0050A3"/>
                </a:solidFill>
              </a:rPr>
              <a:t>В рамках проекта, финансируемой со стороны производителя, </a:t>
            </a:r>
            <a:r>
              <a:rPr lang="en-US" dirty="0" err="1">
                <a:solidFill>
                  <a:srgbClr val="0050A3"/>
                </a:solidFill>
              </a:rPr>
              <a:t>Oson</a:t>
            </a:r>
            <a:r>
              <a:rPr lang="en-US" dirty="0">
                <a:solidFill>
                  <a:srgbClr val="0050A3"/>
                </a:solidFill>
              </a:rPr>
              <a:t> Promotion </a:t>
            </a:r>
            <a:r>
              <a:rPr lang="ru-RU" dirty="0">
                <a:solidFill>
                  <a:srgbClr val="0050A3"/>
                </a:solidFill>
              </a:rPr>
              <a:t>предлагает </a:t>
            </a:r>
            <a:r>
              <a:rPr lang="ru-RU" dirty="0" err="1">
                <a:solidFill>
                  <a:srgbClr val="0050A3"/>
                </a:solidFill>
              </a:rPr>
              <a:t>фарма-цевтам</a:t>
            </a:r>
            <a:r>
              <a:rPr lang="ru-RU" dirty="0">
                <a:solidFill>
                  <a:srgbClr val="0050A3"/>
                </a:solidFill>
              </a:rPr>
              <a:t> аптек бонусы за продажу определённых позиций, используя имеющихся </a:t>
            </a:r>
            <a:r>
              <a:rPr lang="en-US" dirty="0">
                <a:solidFill>
                  <a:srgbClr val="0050A3"/>
                </a:solidFill>
              </a:rPr>
              <a:t>IT-</a:t>
            </a:r>
            <a:r>
              <a:rPr lang="ru-RU" dirty="0">
                <a:solidFill>
                  <a:srgbClr val="0050A3"/>
                </a:solidFill>
              </a:rPr>
              <a:t>инструментов, которое позволяет не только отслеживать продажу, но и сформировать достоверные отчеты</a:t>
            </a:r>
          </a:p>
          <a:p>
            <a:pPr algn="just"/>
            <a:endParaRPr lang="ru-RU" dirty="0">
              <a:solidFill>
                <a:srgbClr val="0050A3"/>
              </a:solidFill>
            </a:endParaRPr>
          </a:p>
          <a:p>
            <a:pPr algn="just"/>
            <a:r>
              <a:rPr lang="ru-RU" dirty="0">
                <a:solidFill>
                  <a:srgbClr val="0050A3"/>
                </a:solidFill>
              </a:rPr>
              <a:t>                  </a:t>
            </a:r>
            <a:r>
              <a:rPr lang="ru-RU" sz="1400" dirty="0">
                <a:solidFill>
                  <a:srgbClr val="0050A3"/>
                </a:solidFill>
              </a:rPr>
              <a:t>                     </a:t>
            </a:r>
            <a:r>
              <a:rPr lang="ru-RU" sz="1400" b="1" dirty="0">
                <a:solidFill>
                  <a:srgbClr val="0050A3"/>
                </a:solidFill>
              </a:rPr>
              <a:t>Роли участников:</a:t>
            </a:r>
            <a:r>
              <a:rPr lang="ru-RU" sz="1400" dirty="0">
                <a:solidFill>
                  <a:srgbClr val="0050A3"/>
                </a:solidFill>
              </a:rPr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50A3"/>
                </a:solidFill>
              </a:rPr>
              <a:t>Производитель - финансирует бонусы по проекту и по итогам получает отчеты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50A3"/>
                </a:solidFill>
              </a:rPr>
              <a:t>Oson</a:t>
            </a:r>
            <a:r>
              <a:rPr lang="en-US" sz="1400" dirty="0">
                <a:solidFill>
                  <a:srgbClr val="0050A3"/>
                </a:solidFill>
              </a:rPr>
              <a:t> Promotion – </a:t>
            </a:r>
            <a:r>
              <a:rPr lang="ru-RU" sz="1400" dirty="0">
                <a:solidFill>
                  <a:srgbClr val="0050A3"/>
                </a:solidFill>
              </a:rPr>
              <a:t>управляет проектом от имени производителя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50A3"/>
                </a:solidFill>
              </a:rPr>
              <a:t>Oson</a:t>
            </a:r>
            <a:r>
              <a:rPr lang="en-US" sz="1400" dirty="0">
                <a:solidFill>
                  <a:srgbClr val="0050A3"/>
                </a:solidFill>
              </a:rPr>
              <a:t> </a:t>
            </a:r>
            <a:r>
              <a:rPr lang="en-US" sz="1400" dirty="0" err="1">
                <a:solidFill>
                  <a:srgbClr val="0050A3"/>
                </a:solidFill>
              </a:rPr>
              <a:t>Apteka</a:t>
            </a:r>
            <a:r>
              <a:rPr lang="en-US" sz="1400" dirty="0">
                <a:solidFill>
                  <a:srgbClr val="0050A3"/>
                </a:solidFill>
              </a:rPr>
              <a:t> – </a:t>
            </a:r>
            <a:r>
              <a:rPr lang="ru-RU" sz="1400" dirty="0">
                <a:solidFill>
                  <a:srgbClr val="0050A3"/>
                </a:solidFill>
              </a:rPr>
              <a:t>собирает и анализирует данные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50A3"/>
                </a:solidFill>
              </a:rPr>
              <a:t>Счёт </a:t>
            </a:r>
            <a:r>
              <a:rPr lang="en-US" sz="1400" dirty="0" err="1">
                <a:solidFill>
                  <a:srgbClr val="0050A3"/>
                </a:solidFill>
              </a:rPr>
              <a:t>Oson</a:t>
            </a:r>
            <a:r>
              <a:rPr lang="en-US" sz="1400" dirty="0">
                <a:solidFill>
                  <a:srgbClr val="0050A3"/>
                </a:solidFill>
              </a:rPr>
              <a:t> Promotion – </a:t>
            </a:r>
            <a:r>
              <a:rPr lang="ru-RU" sz="1400" dirty="0">
                <a:solidFill>
                  <a:srgbClr val="0050A3"/>
                </a:solidFill>
              </a:rPr>
              <a:t>переводит бонусы на карту фармацевтов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050A3"/>
                </a:solidFill>
              </a:rPr>
              <a:t>Провизор (фармацевт) – получает вознаграждение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0050A3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50A3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005" y="1000124"/>
            <a:ext cx="4507101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460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95E893-FD40-4093-845E-C2740CDB6C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231" y="-84342"/>
            <a:ext cx="2139237" cy="12033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13856"/>
            <a:ext cx="12192000" cy="25622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55A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Форма отчетности по проекту</a:t>
            </a:r>
            <a:r>
              <a:rPr lang="en-US" b="1" dirty="0">
                <a:solidFill>
                  <a:srgbClr val="0055A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SELL-OUT</a:t>
            </a:r>
            <a:r>
              <a:rPr lang="ru-RU" b="1" dirty="0">
                <a:solidFill>
                  <a:srgbClr val="0055A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b="1" dirty="0">
                <a:solidFill>
                  <a:srgbClr val="0055A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B2C) </a:t>
            </a:r>
            <a:endParaRPr lang="ru-RU" b="1" dirty="0">
              <a:solidFill>
                <a:srgbClr val="0055A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119061"/>
              </p:ext>
            </p:extLst>
          </p:nvPr>
        </p:nvGraphicFramePr>
        <p:xfrm>
          <a:off x="917225" y="3094871"/>
          <a:ext cx="10676361" cy="1426603"/>
        </p:xfrm>
        <a:graphic>
          <a:graphicData uri="http://schemas.openxmlformats.org/drawingml/2006/table">
            <a:tbl>
              <a:tblPr/>
              <a:tblGrid>
                <a:gridCol w="683215">
                  <a:extLst>
                    <a:ext uri="{9D8B030D-6E8A-4147-A177-3AD203B41FA5}">
                      <a16:colId xmlns:a16="http://schemas.microsoft.com/office/drawing/2014/main" val="3872105140"/>
                    </a:ext>
                  </a:extLst>
                </a:gridCol>
                <a:gridCol w="756090">
                  <a:extLst>
                    <a:ext uri="{9D8B030D-6E8A-4147-A177-3AD203B41FA5}">
                      <a16:colId xmlns:a16="http://schemas.microsoft.com/office/drawing/2014/main" val="346564882"/>
                    </a:ext>
                  </a:extLst>
                </a:gridCol>
                <a:gridCol w="1184238">
                  <a:extLst>
                    <a:ext uri="{9D8B030D-6E8A-4147-A177-3AD203B41FA5}">
                      <a16:colId xmlns:a16="http://schemas.microsoft.com/office/drawing/2014/main" val="728463388"/>
                    </a:ext>
                  </a:extLst>
                </a:gridCol>
                <a:gridCol w="856295">
                  <a:extLst>
                    <a:ext uri="{9D8B030D-6E8A-4147-A177-3AD203B41FA5}">
                      <a16:colId xmlns:a16="http://schemas.microsoft.com/office/drawing/2014/main" val="829968820"/>
                    </a:ext>
                  </a:extLst>
                </a:gridCol>
                <a:gridCol w="1776357">
                  <a:extLst>
                    <a:ext uri="{9D8B030D-6E8A-4147-A177-3AD203B41FA5}">
                      <a16:colId xmlns:a16="http://schemas.microsoft.com/office/drawing/2014/main" val="568628658"/>
                    </a:ext>
                  </a:extLst>
                </a:gridCol>
                <a:gridCol w="1184238">
                  <a:extLst>
                    <a:ext uri="{9D8B030D-6E8A-4147-A177-3AD203B41FA5}">
                      <a16:colId xmlns:a16="http://schemas.microsoft.com/office/drawing/2014/main" val="5394031"/>
                    </a:ext>
                  </a:extLst>
                </a:gridCol>
                <a:gridCol w="519604">
                  <a:extLst>
                    <a:ext uri="{9D8B030D-6E8A-4147-A177-3AD203B41FA5}">
                      <a16:colId xmlns:a16="http://schemas.microsoft.com/office/drawing/2014/main" val="2818828450"/>
                    </a:ext>
                  </a:extLst>
                </a:gridCol>
                <a:gridCol w="3716324">
                  <a:extLst>
                    <a:ext uri="{9D8B030D-6E8A-4147-A177-3AD203B41FA5}">
                      <a16:colId xmlns:a16="http://schemas.microsoft.com/office/drawing/2014/main" val="324123771"/>
                    </a:ext>
                  </a:extLst>
                </a:gridCol>
              </a:tblGrid>
              <a:tr h="3364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PHONE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RECEIPT_DATE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PHARMACY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PHARMACY_INN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PRODUCT_NAME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Провизор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MXIK_NAME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280500"/>
                  </a:ext>
                </a:extLst>
              </a:tr>
              <a:tr h="363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9909461ХХ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27.08.2025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PUL`S FARM MCHJ</a:t>
                      </a:r>
                    </a:p>
                  </a:txBody>
                  <a:tcPr marL="60563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305160447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БЕПАНТЕН МАЗ 30Г ДЕТ</a:t>
                      </a:r>
                    </a:p>
                  </a:txBody>
                  <a:tcPr marL="60563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Мардонов Дониёр</a:t>
                      </a:r>
                    </a:p>
                  </a:txBody>
                  <a:tcPr marL="60563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Dexpantenol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D03AX03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БЕПАНТЕН® (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Bayer Consumer Care) 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Maz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tashqi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foydalanish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uchun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5 % 30g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tubalar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6045759"/>
                  </a:ext>
                </a:extLst>
              </a:tr>
              <a:tr h="363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9399903ХХ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22.08.2025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"FIRDAVS" MCHJ</a:t>
                      </a:r>
                    </a:p>
                  </a:txBody>
                  <a:tcPr marL="60563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202142995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БЕПАНТЕН, 5%, 30 Г, МАЗЬ(BAYER CONSUMER CARE AG)</a:t>
                      </a:r>
                    </a:p>
                  </a:txBody>
                  <a:tcPr marL="60563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Жахонгирова Донохон</a:t>
                      </a:r>
                    </a:p>
                  </a:txBody>
                  <a:tcPr marL="60563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Dexpantenol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D03AX03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БЕПАНТЕН® (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Bayer Consumer Care) 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Maz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tashqi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foydalanish</a:t>
                      </a:r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uchun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5 % 100g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tubalar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4621296"/>
                  </a:ext>
                </a:extLst>
              </a:tr>
              <a:tr h="363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9335336ХХ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19.08.2025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"BIM 1" </a:t>
                      </a: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МЧЖ</a:t>
                      </a:r>
                    </a:p>
                  </a:txBody>
                  <a:tcPr marL="60563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305160447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ОТРИВИН 0,1 % 10 МЛ СПРЕЙ N1</a:t>
                      </a:r>
                    </a:p>
                  </a:txBody>
                  <a:tcPr marL="60563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Толмасов Сайфулло</a:t>
                      </a:r>
                    </a:p>
                  </a:txBody>
                  <a:tcPr marL="60563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Ksilometazolin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- R01AA07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ОТРИВИН (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Glaxo Smith Kline Consumer Healthcare)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Burun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uchun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sprey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dozalangan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0.1 % 10ml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flakonlar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dozalash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moslamasi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29" marR="6729" marT="67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67048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14425" y="1118978"/>
            <a:ext cx="685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050A3"/>
                </a:solidFill>
              </a:rPr>
              <a:t>По итогам проекта </a:t>
            </a:r>
            <a:r>
              <a:rPr lang="en-US" dirty="0" err="1">
                <a:solidFill>
                  <a:srgbClr val="0050A3"/>
                </a:solidFill>
              </a:rPr>
              <a:t>Oson</a:t>
            </a:r>
            <a:r>
              <a:rPr lang="en-US" dirty="0">
                <a:solidFill>
                  <a:srgbClr val="0050A3"/>
                </a:solidFill>
              </a:rPr>
              <a:t> Promotion </a:t>
            </a:r>
            <a:r>
              <a:rPr lang="ru-RU" dirty="0">
                <a:solidFill>
                  <a:srgbClr val="0050A3"/>
                </a:solidFill>
              </a:rPr>
              <a:t>предоставит отчет о продаж в нижеследующем формате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rgbClr val="0050A3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0050A3"/>
                </a:solidFill>
              </a:rPr>
              <a:t>Отчеты могут быть как ежемесячные, так и  ежеквартальные</a:t>
            </a:r>
          </a:p>
          <a:p>
            <a:endParaRPr lang="ru-RU" dirty="0">
              <a:solidFill>
                <a:srgbClr val="0050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515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C54B9284-FE19-6247-0273-922B4DD24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9063" y="495674"/>
            <a:ext cx="12192000" cy="249299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55A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Типы аналитики</a:t>
            </a:r>
          </a:p>
        </p:txBody>
      </p:sp>
      <p:pic>
        <p:nvPicPr>
          <p:cNvPr id="5" name="Рисунок 4" descr="Изображение выглядит как текст, человек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EE0715C6-8C17-414F-868A-9964353B606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" r="1804"/>
          <a:stretch>
            <a:fillRect/>
          </a:stretch>
        </p:blipFill>
        <p:spPr>
          <a:xfrm>
            <a:off x="0" y="119063"/>
            <a:ext cx="11953875" cy="6619875"/>
          </a:xfr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C7F8CAB-7CAF-5148-B7A6-11A19C7923E0}"/>
              </a:ext>
            </a:extLst>
          </p:cNvPr>
          <p:cNvSpPr txBox="1"/>
          <p:nvPr/>
        </p:nvSpPr>
        <p:spPr>
          <a:xfrm>
            <a:off x="10441858" y="85098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6450A73-800E-94AB-8E36-4AC78A9C8EE9}"/>
              </a:ext>
            </a:extLst>
          </p:cNvPr>
          <p:cNvSpPr/>
          <p:nvPr/>
        </p:nvSpPr>
        <p:spPr>
          <a:xfrm>
            <a:off x="1025023" y="1672186"/>
            <a:ext cx="3793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ВАРИАНТ №1</a:t>
            </a:r>
          </a:p>
          <a:p>
            <a:pPr lvl="0" algn="ctr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Интеграция С </a:t>
            </a:r>
            <a:r>
              <a:rPr lang="en-US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OsonApteka</a:t>
            </a:r>
            <a:endParaRPr lang="ru-RU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3356520-A3E0-A6C0-2855-8F5FE86C7F9C}"/>
              </a:ext>
            </a:extLst>
          </p:cNvPr>
          <p:cNvSpPr/>
          <p:nvPr/>
        </p:nvSpPr>
        <p:spPr>
          <a:xfrm>
            <a:off x="1025023" y="2721491"/>
            <a:ext cx="407095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Ежемесячный отчет по всей выборке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оборачиваемость, объем продаж в </a:t>
            </a:r>
          </a:p>
          <a:p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натуральном 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стоимостном выражении, </a:t>
            </a:r>
            <a:r>
              <a:rPr lang="ru-RU" sz="1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остатки 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товара на складах аптек</a:t>
            </a:r>
          </a:p>
          <a:p>
            <a:pPr marL="285750" indent="-285750">
              <a:buFont typeface="Wingdings" pitchFamily="2" charset="2"/>
              <a:buChar char="§"/>
            </a:pP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Ежемесячный отчет по каждой аптеке 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D9CE813-32FC-F3CB-93C5-607BA8AC1F5C}"/>
              </a:ext>
            </a:extLst>
          </p:cNvPr>
          <p:cNvSpPr/>
          <p:nvPr/>
        </p:nvSpPr>
        <p:spPr>
          <a:xfrm>
            <a:off x="1025023" y="5243121"/>
            <a:ext cx="41531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Формат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Excel</a:t>
            </a: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3867532-788D-1174-893E-1D44A127E6F8}"/>
              </a:ext>
            </a:extLst>
          </p:cNvPr>
          <p:cNvSpPr/>
          <p:nvPr/>
        </p:nvSpPr>
        <p:spPr>
          <a:xfrm>
            <a:off x="6946456" y="1672186"/>
            <a:ext cx="37935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ВАРИАНТ №2</a:t>
            </a:r>
          </a:p>
          <a:p>
            <a:pPr lvl="0" algn="ctr"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Ручной отчет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951106C-3778-88AB-6791-9301792D4380}"/>
              </a:ext>
            </a:extLst>
          </p:cNvPr>
          <p:cNvSpPr/>
          <p:nvPr/>
        </p:nvSpPr>
        <p:spPr>
          <a:xfrm>
            <a:off x="6946457" y="2736502"/>
            <a:ext cx="34954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Ежемесячный ручной отчет по каждой аптеке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остатки товара на начало месяца, приходы от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Grand Pharm,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Meros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Pharm,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Young Pharm 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от других выбранных вами дистрибьютеров, продажи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остатки на конец месяца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6AAB01B-2A03-977B-3A06-1C4986073591}"/>
              </a:ext>
            </a:extLst>
          </p:cNvPr>
          <p:cNvSpPr/>
          <p:nvPr/>
        </p:nvSpPr>
        <p:spPr>
          <a:xfrm>
            <a:off x="6946456" y="5422879"/>
            <a:ext cx="41531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Формат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Excel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C905B85-C52C-A114-F640-A7E18B044673}"/>
              </a:ext>
            </a:extLst>
          </p:cNvPr>
          <p:cNvSpPr/>
          <p:nvPr/>
        </p:nvSpPr>
        <p:spPr>
          <a:xfrm>
            <a:off x="1734656" y="4369261"/>
            <a:ext cx="33613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3 2</a:t>
            </a:r>
            <a:r>
              <a:rPr lang="ru-RU" sz="54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</a:t>
            </a:r>
            <a:r>
              <a:rPr lang="ru-RU" sz="5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ru-RU" sz="32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аптек</a:t>
            </a:r>
            <a:endParaRPr lang="ru-RU" sz="14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17D297-DD8A-A8B9-A7A8-3AF2A765E9C6}"/>
              </a:ext>
            </a:extLst>
          </p:cNvPr>
          <p:cNvSpPr txBox="1"/>
          <p:nvPr/>
        </p:nvSpPr>
        <p:spPr>
          <a:xfrm>
            <a:off x="6859619" y="6373693"/>
            <a:ext cx="39853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28 июля 2025 года, информация обновляется ежемесячно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52EE09A-53F6-8C9F-F8AC-0E1EFE15BE30}"/>
              </a:ext>
            </a:extLst>
          </p:cNvPr>
          <p:cNvSpPr/>
          <p:nvPr/>
        </p:nvSpPr>
        <p:spPr>
          <a:xfrm>
            <a:off x="7483679" y="4211490"/>
            <a:ext cx="336132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2 735</a:t>
            </a:r>
            <a:r>
              <a:rPr lang="ru-RU" sz="5400" b="1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ru-RU" sz="1400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аптек</a:t>
            </a:r>
            <a:endParaRPr lang="ru-RU" sz="14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09D5B5A-1A7F-40B0-B64B-3115CB8BD1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231" y="-84342"/>
            <a:ext cx="2139237" cy="120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5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Изображение выглядит как карта&#10;&#10;Автоматически созданное описание">
            <a:extLst>
              <a:ext uri="{FF2B5EF4-FFF2-40B4-BE49-F238E27FC236}">
                <a16:creationId xmlns:a16="http://schemas.microsoft.com/office/drawing/2014/main" id="{37EC25CD-F59E-45EB-5D20-C0D32D9FB4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9728" y="94569"/>
            <a:ext cx="11260899" cy="648911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0EC5394-B8E1-1A19-69FF-4299764832CE}"/>
              </a:ext>
            </a:extLst>
          </p:cNvPr>
          <p:cNvSpPr/>
          <p:nvPr/>
        </p:nvSpPr>
        <p:spPr>
          <a:xfrm>
            <a:off x="6214090" y="1853377"/>
            <a:ext cx="4923310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6000" b="1" dirty="0">
                <a:solidFill>
                  <a:schemeClr val="bg1"/>
                </a:solidFill>
                <a:latin typeface="Akrobat Bold" pitchFamily="2" charset="0"/>
              </a:rPr>
              <a:t>ВСЕГО </a:t>
            </a:r>
          </a:p>
          <a:p>
            <a:pPr algn="r"/>
            <a:r>
              <a:rPr lang="ru-RU" sz="6000" b="1" dirty="0">
                <a:solidFill>
                  <a:schemeClr val="bg1"/>
                </a:solidFill>
                <a:latin typeface="Akrobat Bold" pitchFamily="2" charset="0"/>
              </a:rPr>
              <a:t>аптек</a:t>
            </a:r>
          </a:p>
          <a:p>
            <a:pPr algn="r">
              <a:lnSpc>
                <a:spcPct val="80000"/>
              </a:lnSpc>
            </a:pPr>
            <a:r>
              <a:rPr lang="ru-RU" sz="13800" b="1" dirty="0">
                <a:solidFill>
                  <a:srgbClr val="FFFF00"/>
                </a:solidFill>
                <a:latin typeface="Akrobat Bold" pitchFamily="2" charset="0"/>
              </a:rPr>
              <a:t>5</a:t>
            </a:r>
            <a:r>
              <a:rPr lang="en-US" sz="13800" b="1" smtClean="0">
                <a:solidFill>
                  <a:srgbClr val="FFFF00"/>
                </a:solidFill>
                <a:latin typeface="Akrobat Bold" pitchFamily="2" charset="0"/>
              </a:rPr>
              <a:t> 985</a:t>
            </a:r>
            <a:endParaRPr lang="ru-RU" sz="4000" b="1" dirty="0">
              <a:solidFill>
                <a:srgbClr val="FFFF00"/>
              </a:solidFill>
              <a:latin typeface="Akrobat Bold" pitchFamily="2" charset="0"/>
            </a:endParaRP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9DF2CE07-CC2D-0337-B553-7F20BF7BDD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916574"/>
              </p:ext>
            </p:extLst>
          </p:nvPr>
        </p:nvGraphicFramePr>
        <p:xfrm>
          <a:off x="477938" y="476348"/>
          <a:ext cx="6013524" cy="5995339"/>
        </p:xfrm>
        <a:graphic>
          <a:graphicData uri="http://schemas.openxmlformats.org/drawingml/2006/table">
            <a:tbl>
              <a:tblPr>
                <a:tableStyleId>{7E9639D4-E3E2-4D34-9284-5A2195B3D0D7}</a:tableStyleId>
              </a:tblPr>
              <a:tblGrid>
                <a:gridCol w="3591132">
                  <a:extLst>
                    <a:ext uri="{9D8B030D-6E8A-4147-A177-3AD203B41FA5}">
                      <a16:colId xmlns:a16="http://schemas.microsoft.com/office/drawing/2014/main" val="2330195392"/>
                    </a:ext>
                  </a:extLst>
                </a:gridCol>
                <a:gridCol w="2422392">
                  <a:extLst>
                    <a:ext uri="{9D8B030D-6E8A-4147-A177-3AD203B41FA5}">
                      <a16:colId xmlns:a16="http://schemas.microsoft.com/office/drawing/2014/main" val="4140826792"/>
                    </a:ext>
                  </a:extLst>
                </a:gridCol>
              </a:tblGrid>
              <a:tr h="3962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Akrobat Bold" pitchFamily="2" charset="0"/>
                        </a:rPr>
                        <a:t>Регион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krobat Bold" pitchFamily="2" charset="0"/>
                        </a:rPr>
                        <a:t>Кол-во</a:t>
                      </a:r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krobat Bold" pitchFamily="2" charset="0"/>
                        </a:rPr>
                        <a:t> </a:t>
                      </a:r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krobat Bold" pitchFamily="2" charset="0"/>
                        </a:rPr>
                        <a:t>аптек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Akrobat Bold" pitchFamily="2" charset="0"/>
                      </a:endParaRP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7797200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Андижан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290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0527667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Бухара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1769188"/>
                  </a:ext>
                </a:extLst>
              </a:tr>
              <a:tr h="70757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2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Жиззах</a:t>
                      </a: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и Сырдарья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263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7162343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2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Кашкадарья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418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6543419"/>
                  </a:ext>
                </a:extLst>
              </a:tr>
              <a:tr h="494158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Навои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277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6356305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Наманган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398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2416446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2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Респ</a:t>
                      </a: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Каракалпакстан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03880668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Самарканд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6170742"/>
                  </a:ext>
                </a:extLst>
              </a:tr>
              <a:tr h="43498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Сурхандарья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272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25027624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Ташкентская область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76515075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город Ташкент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096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6341230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2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Фергана</a:t>
                      </a:r>
                      <a:endParaRPr lang="ru-RU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523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1065132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Хорезм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643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6918599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350" y="0"/>
            <a:ext cx="1000265" cy="5811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6136" y="6137027"/>
            <a:ext cx="1000265" cy="58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9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DD6CD6E-3103-5DCB-CB17-04DFB52C3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3856"/>
            <a:ext cx="6132352" cy="25622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50A3"/>
                </a:solidFill>
              </a:rPr>
              <a:t>Критерии выбора аптек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4900E2-EE57-7A19-AD7D-C7E9DEB1D803}"/>
              </a:ext>
            </a:extLst>
          </p:cNvPr>
          <p:cNvSpPr/>
          <p:nvPr/>
        </p:nvSpPr>
        <p:spPr>
          <a:xfrm>
            <a:off x="612640" y="1197639"/>
            <a:ext cx="535193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Основные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 менее </a:t>
            </a:r>
            <a:r>
              <a:rPr lang="ru-RU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400 млн 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сум в месяц для аптеки </a:t>
            </a:r>
            <a:r>
              <a:rPr lang="ru-RU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категории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 менее </a:t>
            </a:r>
            <a:r>
              <a:rPr lang="ru-RU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500 млн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сум в месяц для аптеки </a:t>
            </a:r>
            <a:r>
              <a:rPr lang="ru-RU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категории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</a:t>
            </a:r>
            <a:endParaRPr lang="en-US" b="1" dirty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финансовая дисциплина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продолжительность сотрудничества не менее 1 года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Дополнительные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Расположение аптеки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Интерьер аптеки (дополнительные возможности для трейд маркетинговой активности и коммуникации с потребителем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Проходимость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8FC7A4-DD1C-E3B4-B100-2F60EA5F0F3B}"/>
              </a:ext>
            </a:extLst>
          </p:cNvPr>
          <p:cNvSpPr txBox="1"/>
          <p:nvPr/>
        </p:nvSpPr>
        <p:spPr>
          <a:xfrm>
            <a:off x="6991107" y="4860180"/>
            <a:ext cx="49262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cap="all" dirty="0">
                <a:solidFill>
                  <a:schemeClr val="bg1"/>
                </a:solidFill>
                <a:latin typeface="Rosatom" panose="020B0503040504020204" pitchFamily="34" charset="-52"/>
              </a:rPr>
              <a:t>КАЧЕСТВО </a:t>
            </a:r>
            <a:r>
              <a:rPr lang="ru-RU" sz="2400" cap="all" dirty="0" err="1">
                <a:solidFill>
                  <a:schemeClr val="bg1"/>
                </a:solidFill>
                <a:latin typeface="Rosatom" panose="020B0503040504020204" pitchFamily="34" charset="-52"/>
              </a:rPr>
              <a:t>ДИСТРИБьюЦИИ</a:t>
            </a:r>
            <a:r>
              <a:rPr lang="en-US" sz="2400" cap="all" dirty="0">
                <a:solidFill>
                  <a:schemeClr val="bg1"/>
                </a:solidFill>
                <a:latin typeface="Rosatom" panose="020B0503040504020204" pitchFamily="34" charset="-52"/>
              </a:rPr>
              <a:t>:</a:t>
            </a:r>
            <a:r>
              <a:rPr lang="ru-RU" sz="2400" cap="all" dirty="0">
                <a:solidFill>
                  <a:schemeClr val="bg1"/>
                </a:solidFill>
                <a:latin typeface="Rosatom" panose="020B0503040504020204" pitchFamily="34" charset="-52"/>
              </a:rPr>
              <a:t> Основной фокус при </a:t>
            </a:r>
          </a:p>
          <a:p>
            <a:pPr algn="r"/>
            <a:r>
              <a:rPr lang="ru-RU" sz="2400" cap="all" dirty="0">
                <a:solidFill>
                  <a:schemeClr val="bg1"/>
                </a:solidFill>
                <a:latin typeface="Rosatom" panose="020B0503040504020204" pitchFamily="34" charset="-52"/>
              </a:rPr>
              <a:t>Выборе Аптек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19D8585-21B4-4DD5-A29D-AF9958120D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8964" y="-124317"/>
            <a:ext cx="2324100" cy="130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29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8070CC-18A8-4F89-9A7F-4AC986DAE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306" y="358938"/>
            <a:ext cx="3657600" cy="533223"/>
          </a:xfrm>
        </p:spPr>
        <p:txBody>
          <a:bodyPr/>
          <a:lstStyle/>
          <a:p>
            <a:r>
              <a:rPr lang="ru-RU" sz="2000" b="1" dirty="0"/>
              <a:t>Наши партнеры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E57C8FD-36A8-46C8-966E-B2AA88FA05F8}"/>
              </a:ext>
            </a:extLst>
          </p:cNvPr>
          <p:cNvSpPr txBox="1">
            <a:spLocks/>
          </p:cNvSpPr>
          <p:nvPr/>
        </p:nvSpPr>
        <p:spPr>
          <a:xfrm>
            <a:off x="-508003" y="635410"/>
            <a:ext cx="4488873" cy="2271391"/>
          </a:xfrm>
          <a:prstGeom prst="rect">
            <a:avLst/>
          </a:prstGeom>
        </p:spPr>
        <p:txBody>
          <a:bodyPr vert="horz" wrap="square" lIns="720000" tIns="0" rIns="36000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1800" b="0" kern="1200" cap="all">
                <a:solidFill>
                  <a:srgbClr val="003274"/>
                </a:solidFill>
                <a:latin typeface="Rosatom" panose="020B0503040504020204" pitchFamily="34" charset="-52"/>
                <a:ea typeface="Rosatom" panose="020B0503040504020204" pitchFamily="34" charset="-52"/>
                <a:cs typeface="+mn-cs"/>
              </a:defRPr>
            </a:lvl1pPr>
          </a:lstStyle>
          <a:p>
            <a:r>
              <a:rPr lang="en-US" b="1" dirty="0"/>
              <a:t>               </a:t>
            </a:r>
            <a:r>
              <a:rPr lang="ru-RU" b="1" u="sng" dirty="0">
                <a:solidFill>
                  <a:srgbClr val="00B050"/>
                </a:solidFill>
                <a:latin typeface="Open Sans" panose="020B0606030504020204"/>
              </a:rPr>
              <a:t>Производители</a:t>
            </a:r>
            <a:r>
              <a:rPr lang="en-US" b="1" u="sng" dirty="0">
                <a:solidFill>
                  <a:srgbClr val="00B050"/>
                </a:solidFill>
                <a:latin typeface="Open Sans" panose="020B0606030504020204"/>
              </a:rPr>
              <a:t>:</a:t>
            </a:r>
            <a:endParaRPr lang="ru-RU" b="1" u="sng" dirty="0">
              <a:solidFill>
                <a:srgbClr val="00B050"/>
              </a:solidFill>
              <a:latin typeface="Open Sans" panose="020B0606030504020204"/>
            </a:endParaRPr>
          </a:p>
          <a:p>
            <a:r>
              <a:rPr lang="en-US" sz="1600" dirty="0">
                <a:latin typeface="Open Sans"/>
              </a:rPr>
              <a:t>Bayer AG</a:t>
            </a:r>
          </a:p>
          <a:p>
            <a:r>
              <a:rPr lang="en-US" sz="1600" dirty="0">
                <a:latin typeface="Open Sans"/>
              </a:rPr>
              <a:t>STADA </a:t>
            </a:r>
            <a:r>
              <a:rPr lang="en-US" sz="1600" dirty="0" err="1">
                <a:latin typeface="Open Sans"/>
              </a:rPr>
              <a:t>Arzneimittel</a:t>
            </a:r>
            <a:r>
              <a:rPr lang="en-US" sz="1600" dirty="0">
                <a:latin typeface="Open Sans"/>
              </a:rPr>
              <a:t> AG</a:t>
            </a:r>
          </a:p>
          <a:p>
            <a:r>
              <a:rPr lang="ru-RU" sz="1600" dirty="0">
                <a:latin typeface="Open Sans"/>
              </a:rPr>
              <a:t>АО </a:t>
            </a:r>
            <a:r>
              <a:rPr lang="en-US" sz="1600" dirty="0" err="1">
                <a:latin typeface="Open Sans"/>
              </a:rPr>
              <a:t>Olainfarm</a:t>
            </a:r>
            <a:endParaRPr lang="en-US" sz="1600" dirty="0">
              <a:latin typeface="Open Sans"/>
            </a:endParaRPr>
          </a:p>
          <a:p>
            <a:r>
              <a:rPr lang="en-US" sz="1600" dirty="0" err="1">
                <a:latin typeface="Open Sans"/>
              </a:rPr>
              <a:t>Haleon</a:t>
            </a:r>
            <a:endParaRPr lang="en-US" sz="1600" dirty="0">
              <a:latin typeface="Open Sans"/>
            </a:endParaRPr>
          </a:p>
          <a:p>
            <a:r>
              <a:rPr lang="en-US" sz="1600" dirty="0" err="1">
                <a:latin typeface="Open Sans"/>
              </a:rPr>
              <a:t>Arterium</a:t>
            </a:r>
            <a:endParaRPr lang="en-US" sz="1600" dirty="0">
              <a:latin typeface="Open Sans"/>
            </a:endParaRPr>
          </a:p>
          <a:p>
            <a:r>
              <a:rPr lang="en-US" sz="1600" dirty="0">
                <a:latin typeface="Open Sans"/>
              </a:rPr>
              <a:t>SANDOZ</a:t>
            </a:r>
            <a:r>
              <a:rPr lang="ru-RU" sz="1600" dirty="0">
                <a:latin typeface="Open Sans"/>
              </a:rPr>
              <a:t> </a:t>
            </a:r>
            <a:r>
              <a:rPr lang="en-US" sz="1600" dirty="0">
                <a:latin typeface="Open Sans" panose="020B0606030504020204"/>
              </a:rPr>
              <a:t/>
            </a:r>
            <a:br>
              <a:rPr lang="en-US" sz="1600" dirty="0">
                <a:latin typeface="Open Sans" panose="020B0606030504020204"/>
              </a:rPr>
            </a:br>
            <a:r>
              <a:rPr lang="ru-RU" sz="1600" dirty="0" err="1"/>
              <a:t>Фармак</a:t>
            </a:r>
            <a:r>
              <a:rPr lang="ru-RU" sz="1600" dirty="0"/>
              <a:t> </a:t>
            </a:r>
            <a:endParaRPr lang="en-US" sz="1600" dirty="0" smtClean="0"/>
          </a:p>
          <a:p>
            <a:r>
              <a:rPr lang="en-US" sz="1600" dirty="0" smtClean="0"/>
              <a:t>SOFTDERM</a:t>
            </a:r>
            <a:endParaRPr lang="ru-RU" sz="1600" dirty="0"/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FDFDC89-28C8-47D6-BAFD-3B5A0C230C14}"/>
              </a:ext>
            </a:extLst>
          </p:cNvPr>
          <p:cNvSpPr txBox="1">
            <a:spLocks/>
          </p:cNvSpPr>
          <p:nvPr/>
        </p:nvSpPr>
        <p:spPr>
          <a:xfrm>
            <a:off x="-508003" y="2665481"/>
            <a:ext cx="4488873" cy="1800493"/>
          </a:xfrm>
          <a:prstGeom prst="rect">
            <a:avLst/>
          </a:prstGeom>
        </p:spPr>
        <p:txBody>
          <a:bodyPr vert="horz" wrap="square" lIns="720000" tIns="0" rIns="36000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1800" b="0" kern="1200" cap="all">
                <a:solidFill>
                  <a:srgbClr val="003274"/>
                </a:solidFill>
                <a:latin typeface="Rosatom" panose="020B0503040504020204" pitchFamily="34" charset="-52"/>
                <a:ea typeface="Rosatom" panose="020B0503040504020204" pitchFamily="34" charset="-52"/>
                <a:cs typeface="+mn-cs"/>
              </a:defRPr>
            </a:lvl1pPr>
          </a:lstStyle>
          <a:p>
            <a:r>
              <a:rPr lang="en-US" b="1" dirty="0"/>
              <a:t>               </a:t>
            </a:r>
            <a:r>
              <a:rPr lang="ru-RU" b="1" u="sng" dirty="0">
                <a:solidFill>
                  <a:srgbClr val="00B050"/>
                </a:solidFill>
                <a:latin typeface="Open Sans" panose="020B0606030504020204"/>
              </a:rPr>
              <a:t>Дистрибьюторы</a:t>
            </a:r>
            <a:r>
              <a:rPr lang="en-US" b="1" u="sng" dirty="0">
                <a:solidFill>
                  <a:srgbClr val="00B050"/>
                </a:solidFill>
                <a:latin typeface="Open Sans" panose="020B0606030504020204"/>
              </a:rPr>
              <a:t>:</a:t>
            </a:r>
            <a:r>
              <a:rPr lang="ru-RU" b="1" u="sng" dirty="0">
                <a:latin typeface="Open Sans" panose="020B0606030504020204"/>
              </a:rPr>
              <a:t> </a:t>
            </a:r>
          </a:p>
          <a:p>
            <a:r>
              <a:rPr lang="en-US" sz="1600" dirty="0">
                <a:latin typeface="Open Sans"/>
              </a:rPr>
              <a:t>MEROS PHARM </a:t>
            </a:r>
            <a:br>
              <a:rPr lang="en-US" sz="1600" dirty="0">
                <a:latin typeface="Open Sans"/>
              </a:rPr>
            </a:br>
            <a:r>
              <a:rPr lang="en-US" sz="1600" dirty="0">
                <a:latin typeface="Open Sans"/>
              </a:rPr>
              <a:t>GRAND PHARM TRADE</a:t>
            </a:r>
            <a:br>
              <a:rPr lang="en-US" sz="1600" dirty="0">
                <a:latin typeface="Open Sans"/>
              </a:rPr>
            </a:br>
            <a:r>
              <a:rPr lang="en-US" sz="1600" dirty="0">
                <a:latin typeface="Open Sans"/>
              </a:rPr>
              <a:t>YOUNG PHARM </a:t>
            </a:r>
            <a:br>
              <a:rPr lang="en-US" sz="1600" dirty="0">
                <a:latin typeface="Open Sans"/>
              </a:rPr>
            </a:br>
            <a:r>
              <a:rPr lang="en-US" sz="1600" dirty="0">
                <a:latin typeface="Open Sans"/>
              </a:rPr>
              <a:t>FARM LYUKS INVEST</a:t>
            </a:r>
            <a:br>
              <a:rPr lang="en-US" sz="1600" dirty="0">
                <a:latin typeface="Open Sans"/>
              </a:rPr>
            </a:br>
            <a:r>
              <a:rPr lang="en-US" sz="1600" dirty="0">
                <a:latin typeface="Open Sans"/>
              </a:rPr>
              <a:t>ASKLEPIY</a:t>
            </a:r>
            <a:br>
              <a:rPr lang="en-US" sz="1600" dirty="0">
                <a:latin typeface="Open Sans"/>
              </a:rPr>
            </a:br>
            <a:r>
              <a:rPr lang="en-US" sz="1600" dirty="0">
                <a:latin typeface="Open Sans"/>
              </a:rPr>
              <a:t>PHARMA CHOI</a:t>
            </a:r>
            <a:r>
              <a:rPr lang="ru-RU" sz="1600" dirty="0">
                <a:latin typeface="Open Sans"/>
              </a:rPr>
              <a:t>с</a:t>
            </a:r>
            <a:r>
              <a:rPr lang="en-US" sz="1600" dirty="0">
                <a:latin typeface="Open Sans"/>
              </a:rPr>
              <a:t>E</a:t>
            </a:r>
            <a:br>
              <a:rPr lang="en-US" sz="1600" dirty="0">
                <a:latin typeface="Open Sans"/>
              </a:rPr>
            </a:br>
            <a:r>
              <a:rPr lang="en-US" sz="1600" dirty="0">
                <a:latin typeface="Open Sans"/>
              </a:rPr>
              <a:t>CURATIO</a:t>
            </a:r>
            <a:endParaRPr lang="ru-RU" sz="1600" dirty="0">
              <a:latin typeface="Open Sans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1FABEDF-BC6C-4A7E-A9C5-475BAC598966}"/>
              </a:ext>
            </a:extLst>
          </p:cNvPr>
          <p:cNvSpPr txBox="1">
            <a:spLocks/>
          </p:cNvSpPr>
          <p:nvPr/>
        </p:nvSpPr>
        <p:spPr>
          <a:xfrm>
            <a:off x="-526440" y="4285846"/>
            <a:ext cx="4488873" cy="2991588"/>
          </a:xfrm>
          <a:prstGeom prst="rect">
            <a:avLst/>
          </a:prstGeom>
        </p:spPr>
        <p:txBody>
          <a:bodyPr vert="horz" wrap="square" lIns="720000" tIns="0" rIns="36000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1800" b="0" kern="1200" cap="all">
                <a:solidFill>
                  <a:srgbClr val="003274"/>
                </a:solidFill>
                <a:latin typeface="Rosatom" panose="020B0503040504020204" pitchFamily="34" charset="-52"/>
                <a:ea typeface="Rosatom" panose="020B0503040504020204" pitchFamily="34" charset="-52"/>
                <a:cs typeface="+mn-cs"/>
              </a:defRPr>
            </a:lvl1pPr>
          </a:lstStyle>
          <a:p>
            <a:r>
              <a:rPr lang="en-US" b="1" dirty="0">
                <a:solidFill>
                  <a:srgbClr val="00B050"/>
                </a:solidFill>
                <a:latin typeface="Open Sans"/>
              </a:rPr>
              <a:t>                      </a:t>
            </a:r>
            <a:r>
              <a:rPr lang="ru-RU" b="1" u="sng" dirty="0">
                <a:solidFill>
                  <a:srgbClr val="00B050"/>
                </a:solidFill>
                <a:latin typeface="Open Sans"/>
              </a:rPr>
              <a:t>КРУПНЫЕ </a:t>
            </a:r>
            <a:endParaRPr lang="ru-RU" b="1" u="sng" dirty="0" smtClean="0">
              <a:solidFill>
                <a:srgbClr val="00B050"/>
              </a:solidFill>
              <a:latin typeface="Open Sans"/>
            </a:endParaRPr>
          </a:p>
          <a:p>
            <a:r>
              <a:rPr lang="ru-RU" b="1" i="1" dirty="0">
                <a:solidFill>
                  <a:srgbClr val="00B050"/>
                </a:solidFill>
                <a:latin typeface="Open Sans"/>
              </a:rPr>
              <a:t> </a:t>
            </a:r>
            <a:r>
              <a:rPr lang="ru-RU" b="1" i="1" dirty="0" smtClean="0">
                <a:solidFill>
                  <a:srgbClr val="00B050"/>
                </a:solidFill>
                <a:latin typeface="Open Sans"/>
              </a:rPr>
              <a:t>            </a:t>
            </a:r>
            <a:r>
              <a:rPr lang="ru-RU" b="1" u="sng" dirty="0" smtClean="0">
                <a:solidFill>
                  <a:srgbClr val="00B050"/>
                </a:solidFill>
                <a:latin typeface="Open Sans"/>
              </a:rPr>
              <a:t>СЕТЕВЫЕ </a:t>
            </a:r>
            <a:r>
              <a:rPr lang="ru-RU" b="1" u="sng" dirty="0">
                <a:solidFill>
                  <a:srgbClr val="00B050"/>
                </a:solidFill>
                <a:latin typeface="Open Sans"/>
              </a:rPr>
              <a:t>АПТЕКИ</a:t>
            </a:r>
            <a:r>
              <a:rPr lang="en-US" b="1" u="sng" dirty="0">
                <a:solidFill>
                  <a:srgbClr val="00B050"/>
                </a:solidFill>
                <a:latin typeface="Open Sans"/>
              </a:rPr>
              <a:t>:</a:t>
            </a:r>
            <a:endParaRPr lang="ru-RU" b="1" u="sng" dirty="0">
              <a:solidFill>
                <a:srgbClr val="00B050"/>
              </a:solidFill>
              <a:latin typeface="Open Sans"/>
            </a:endParaRPr>
          </a:p>
          <a:p>
            <a:r>
              <a:rPr lang="en-US" sz="1600" dirty="0">
                <a:latin typeface="Open Sans"/>
              </a:rPr>
              <a:t>PHARMA COSMOS</a:t>
            </a:r>
            <a:br>
              <a:rPr lang="en-US" sz="1600" dirty="0">
                <a:latin typeface="Open Sans"/>
              </a:rPr>
            </a:br>
            <a:r>
              <a:rPr lang="en-US" sz="1600" dirty="0">
                <a:latin typeface="Open Sans"/>
              </a:rPr>
              <a:t>999 </a:t>
            </a:r>
            <a:r>
              <a:rPr lang="ru-RU" sz="1600" dirty="0">
                <a:latin typeface="Open Sans"/>
              </a:rPr>
              <a:t>ТРИ ДЕВЯТКИ</a:t>
            </a:r>
            <a:br>
              <a:rPr lang="ru-RU" sz="1600" dirty="0">
                <a:latin typeface="Open Sans"/>
              </a:rPr>
            </a:br>
            <a:r>
              <a:rPr lang="ru-RU" sz="1600" dirty="0">
                <a:latin typeface="Open Sans"/>
              </a:rPr>
              <a:t>+03 АПТЕКА</a:t>
            </a:r>
            <a:br>
              <a:rPr lang="ru-RU" sz="1600" dirty="0">
                <a:latin typeface="Open Sans"/>
              </a:rPr>
            </a:br>
            <a:r>
              <a:rPr lang="en-US" sz="1600" dirty="0" err="1">
                <a:latin typeface="Open Sans"/>
              </a:rPr>
              <a:t>Navbahor</a:t>
            </a:r>
            <a:r>
              <a:rPr lang="en-US" sz="1600" dirty="0">
                <a:latin typeface="Open Sans"/>
              </a:rPr>
              <a:t/>
            </a:r>
            <a:br>
              <a:rPr lang="en-US" sz="1600" dirty="0">
                <a:latin typeface="Open Sans"/>
              </a:rPr>
            </a:br>
            <a:r>
              <a:rPr lang="en-US" sz="1600" dirty="0" err="1">
                <a:latin typeface="Open Sans"/>
              </a:rPr>
              <a:t>Zam</a:t>
            </a:r>
            <a:r>
              <a:rPr lang="en-US" sz="1600" dirty="0">
                <a:latin typeface="Open Sans"/>
              </a:rPr>
              <a:t> </a:t>
            </a:r>
            <a:r>
              <a:rPr lang="en-US" sz="1600" dirty="0" err="1">
                <a:latin typeface="Open Sans"/>
              </a:rPr>
              <a:t>Zam</a:t>
            </a:r>
            <a:r>
              <a:rPr lang="en-US" sz="1600" dirty="0">
                <a:latin typeface="Open Sans"/>
              </a:rPr>
              <a:t> </a:t>
            </a:r>
            <a:r>
              <a:rPr lang="en-US" sz="1600" dirty="0" err="1">
                <a:latin typeface="Open Sans"/>
              </a:rPr>
              <a:t>PHarm</a:t>
            </a:r>
            <a:r>
              <a:rPr lang="en-US" sz="1600" dirty="0">
                <a:latin typeface="Open Sans"/>
              </a:rPr>
              <a:t> Trade</a:t>
            </a:r>
            <a:br>
              <a:rPr lang="en-US" sz="1600" dirty="0">
                <a:latin typeface="Open Sans"/>
              </a:rPr>
            </a:br>
            <a:r>
              <a:rPr lang="en-US" sz="1600" dirty="0" err="1">
                <a:latin typeface="Open Sans"/>
              </a:rPr>
              <a:t>Dori-Darmon</a:t>
            </a:r>
            <a:r>
              <a:rPr lang="en-US" sz="1600" dirty="0">
                <a:latin typeface="Open Sans"/>
              </a:rPr>
              <a:t> </a:t>
            </a:r>
            <a:r>
              <a:rPr lang="en-US" sz="1600" dirty="0" err="1">
                <a:latin typeface="Open Sans"/>
              </a:rPr>
              <a:t>ao</a:t>
            </a:r>
            <a:r>
              <a:rPr lang="en-US" sz="1600" dirty="0">
                <a:latin typeface="Open Sans"/>
              </a:rPr>
              <a:t/>
            </a:r>
            <a:br>
              <a:rPr lang="en-US" sz="1600" dirty="0">
                <a:latin typeface="Open Sans"/>
              </a:rPr>
            </a:br>
            <a:r>
              <a:rPr lang="en-US" sz="1600" dirty="0">
                <a:latin typeface="Open Sans"/>
              </a:rPr>
              <a:t>SHAFRAN</a:t>
            </a:r>
          </a:p>
          <a:p>
            <a:r>
              <a:rPr lang="en-US" sz="1600" dirty="0" err="1">
                <a:latin typeface="Open Sans" panose="020B0606030504020204"/>
              </a:rPr>
              <a:t>Marjon</a:t>
            </a:r>
            <a:r>
              <a:rPr lang="en-US" sz="1600" dirty="0">
                <a:latin typeface="Open Sans" panose="020B0606030504020204"/>
              </a:rPr>
              <a:t> Farm </a:t>
            </a:r>
            <a:r>
              <a:rPr lang="en-US" sz="1600" dirty="0" err="1">
                <a:latin typeface="Open Sans" panose="020B0606030504020204"/>
              </a:rPr>
              <a:t>Servis</a:t>
            </a:r>
            <a:endParaRPr lang="en-US" sz="1600" dirty="0">
              <a:latin typeface="Open Sans" panose="020B0606030504020204"/>
            </a:endParaRPr>
          </a:p>
          <a:p>
            <a:r>
              <a:rPr lang="en-US" sz="1600" dirty="0" err="1">
                <a:latin typeface="Open Sans" panose="020B0606030504020204"/>
              </a:rPr>
              <a:t>Marjon</a:t>
            </a:r>
            <a:r>
              <a:rPr lang="en-US" sz="1600" dirty="0">
                <a:latin typeface="Open Sans" panose="020B0606030504020204"/>
              </a:rPr>
              <a:t> Farm Trade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47EE2EF-384E-4B94-ADDA-EBCB1E268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286" y="-134859"/>
            <a:ext cx="2139237" cy="1203320"/>
          </a:xfrm>
          <a:prstGeom prst="rect">
            <a:avLst/>
          </a:prstGeom>
        </p:spPr>
      </p:pic>
      <p:pic>
        <p:nvPicPr>
          <p:cNvPr id="27" name="Picture 8">
            <a:extLst>
              <a:ext uri="{FF2B5EF4-FFF2-40B4-BE49-F238E27FC236}">
                <a16:creationId xmlns:a16="http://schemas.microsoft.com/office/drawing/2014/main" id="{F0FFC3B3-1368-473D-9D22-AE43A4B34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340" y="548703"/>
            <a:ext cx="2421982" cy="822465"/>
          </a:xfrm>
          <a:prstGeom prst="rect">
            <a:avLst/>
          </a:prstGeom>
          <a:solidFill>
            <a:srgbClr val="FBFBFB">
              <a:alpha val="69000"/>
            </a:srgbClr>
          </a:solidFill>
        </p:spPr>
      </p:pic>
      <p:pic>
        <p:nvPicPr>
          <p:cNvPr id="28" name="Picture 10" descr="Picture background">
            <a:extLst>
              <a:ext uri="{FF2B5EF4-FFF2-40B4-BE49-F238E27FC236}">
                <a16:creationId xmlns:a16="http://schemas.microsoft.com/office/drawing/2014/main" id="{B85E5947-B3AD-4267-AF20-82C36D33E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946" y="475149"/>
            <a:ext cx="1699803" cy="1017049"/>
          </a:xfrm>
          <a:prstGeom prst="rect">
            <a:avLst/>
          </a:prstGeom>
          <a:solidFill>
            <a:srgbClr val="FBFBFB"/>
          </a:solidFill>
        </p:spPr>
      </p:pic>
      <p:pic>
        <p:nvPicPr>
          <p:cNvPr id="29" name="Picture 2" descr="Профиль Grand.Pharm.Trade">
            <a:extLst>
              <a:ext uri="{FF2B5EF4-FFF2-40B4-BE49-F238E27FC236}">
                <a16:creationId xmlns:a16="http://schemas.microsoft.com/office/drawing/2014/main" id="{F225D476-B462-4535-926C-507C2FECE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749" y="2784562"/>
            <a:ext cx="1254312" cy="125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Picture background">
            <a:extLst>
              <a:ext uri="{FF2B5EF4-FFF2-40B4-BE49-F238E27FC236}">
                <a16:creationId xmlns:a16="http://schemas.microsoft.com/office/drawing/2014/main" id="{515E98CB-1F97-4ECB-BCEF-79DB75BF6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574" y="4175001"/>
            <a:ext cx="1524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2" descr="Picture background">
            <a:extLst>
              <a:ext uri="{FF2B5EF4-FFF2-40B4-BE49-F238E27FC236}">
                <a16:creationId xmlns:a16="http://schemas.microsoft.com/office/drawing/2014/main" id="{DC13757E-35EA-41D9-B635-2EE4789C3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987" y="5658220"/>
            <a:ext cx="1109094" cy="1109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>
            <a:extLst>
              <a:ext uri="{FF2B5EF4-FFF2-40B4-BE49-F238E27FC236}">
                <a16:creationId xmlns:a16="http://schemas.microsoft.com/office/drawing/2014/main" id="{3AA22E09-4424-4D17-8BF2-64BC63DA9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2102" y="381012"/>
            <a:ext cx="1792402" cy="496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Picture background">
            <a:extLst>
              <a:ext uri="{FF2B5EF4-FFF2-40B4-BE49-F238E27FC236}">
                <a16:creationId xmlns:a16="http://schemas.microsoft.com/office/drawing/2014/main" id="{AB7FF609-536B-4FFD-8DA6-F5E6CB2FD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531" y="3554917"/>
            <a:ext cx="1846517" cy="48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Picture background">
            <a:extLst>
              <a:ext uri="{FF2B5EF4-FFF2-40B4-BE49-F238E27FC236}">
                <a16:creationId xmlns:a16="http://schemas.microsoft.com/office/drawing/2014/main" id="{BD90D458-37DF-4F1D-A2FD-F77F3CACB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957" y="2795837"/>
            <a:ext cx="1244102" cy="124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Picture background">
            <a:extLst>
              <a:ext uri="{FF2B5EF4-FFF2-40B4-BE49-F238E27FC236}">
                <a16:creationId xmlns:a16="http://schemas.microsoft.com/office/drawing/2014/main" id="{96DAE0C2-C735-47E4-BB94-2E0201122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243" y="5046605"/>
            <a:ext cx="963875" cy="96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Польфарма - каталог продукции в Екатеринбурге аптека - Фармация ГАУ СО">
            <a:extLst>
              <a:ext uri="{FF2B5EF4-FFF2-40B4-BE49-F238E27FC236}">
                <a16:creationId xmlns:a16="http://schemas.microsoft.com/office/drawing/2014/main" id="{581AED42-9A3E-4DF3-ABCC-FCFB1D783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640" y="1796226"/>
            <a:ext cx="2365133" cy="513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8" descr="Компании">
            <a:extLst>
              <a:ext uri="{FF2B5EF4-FFF2-40B4-BE49-F238E27FC236}">
                <a16:creationId xmlns:a16="http://schemas.microsoft.com/office/drawing/2014/main" id="{C7210D37-E375-4F8D-A274-74024011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867" y="2891026"/>
            <a:ext cx="1531569" cy="116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42736" y="1052626"/>
            <a:ext cx="1551133" cy="413415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98907" y="1611973"/>
            <a:ext cx="1418070" cy="813159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211691" y="1582970"/>
            <a:ext cx="1010411" cy="987832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33030" y="1611973"/>
            <a:ext cx="981474" cy="90685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7AF91FEC-D5F5-40AD-BDE7-390363FC2B1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084511" y="6180746"/>
            <a:ext cx="1531528" cy="497249"/>
          </a:xfrm>
          <a:prstGeom prst="rect">
            <a:avLst/>
          </a:prstGeom>
        </p:spPr>
      </p:pic>
      <p:pic>
        <p:nvPicPr>
          <p:cNvPr id="43" name="Picture 6" descr="Egis | Medicines for Europe">
            <a:extLst>
              <a:ext uri="{FF2B5EF4-FFF2-40B4-BE49-F238E27FC236}">
                <a16:creationId xmlns:a16="http://schemas.microsoft.com/office/drawing/2014/main" id="{F35C684A-0B8F-4388-8B4F-9A913765F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467" y="1599358"/>
            <a:ext cx="1391624" cy="72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 descr="Pharmaceutical distributor - Astor Alliance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435" y="2784562"/>
            <a:ext cx="1500857" cy="61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872467" y="5689855"/>
            <a:ext cx="1000812" cy="963875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872467" y="4313192"/>
            <a:ext cx="1033204" cy="1034653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872467" y="3016002"/>
            <a:ext cx="2350716" cy="913470"/>
          </a:xfrm>
          <a:prstGeom prst="rect">
            <a:avLst/>
          </a:prstGeom>
        </p:spPr>
      </p:pic>
      <p:pic>
        <p:nvPicPr>
          <p:cNvPr id="48" name="Picture 2" descr="Файл:AstraZeneca.svg — Википедия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467" y="650386"/>
            <a:ext cx="2416004" cy="61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919586" y="4234212"/>
            <a:ext cx="1128413" cy="1126863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702527" y="4927277"/>
            <a:ext cx="1137684" cy="1140793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233701" y="5033854"/>
            <a:ext cx="1150060" cy="1146892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826631" y="4524062"/>
            <a:ext cx="1346131" cy="634552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684971" y="5904168"/>
            <a:ext cx="1527276" cy="659031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513091" y="4277778"/>
            <a:ext cx="1054879" cy="1056328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533528" y="5664104"/>
            <a:ext cx="1034442" cy="104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2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DD6CD6E-3103-5DCB-CB17-04DFB52C3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3856"/>
            <a:ext cx="6140631" cy="256224"/>
          </a:xfrm>
        </p:spPr>
        <p:txBody>
          <a:bodyPr/>
          <a:lstStyle/>
          <a:p>
            <a:pPr algn="ctr"/>
            <a:r>
              <a:rPr lang="ru-RU" b="1" dirty="0"/>
              <a:t>Особые правила программы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4900E2-EE57-7A19-AD7D-C7E9DEB1D803}"/>
              </a:ext>
            </a:extLst>
          </p:cNvPr>
          <p:cNvSpPr/>
          <p:nvPr/>
        </p:nvSpPr>
        <p:spPr>
          <a:xfrm>
            <a:off x="654585" y="1002945"/>
            <a:ext cx="5369977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b="1" dirty="0">
                <a:solidFill>
                  <a:srgbClr val="002060"/>
                </a:solidFill>
                <a:latin typeface="Rosatom" panose="020B0503040504020204" pitchFamily="34" charset="-52"/>
              </a:rPr>
              <a:t>1 полка 1 партнер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600" dirty="0">
                <a:latin typeface="Rosatom" panose="020B0503040504020204" pitchFamily="34" charset="-52"/>
              </a:rPr>
              <a:t>на каждой полке расположена планограмма 1 партнера, мы не размешаем другие товары на вашей полке</a:t>
            </a:r>
          </a:p>
          <a:p>
            <a:pPr>
              <a:spcBef>
                <a:spcPts val="600"/>
              </a:spcBef>
            </a:pPr>
            <a:r>
              <a:rPr lang="ru-RU" sz="1600" b="1" dirty="0">
                <a:solidFill>
                  <a:srgbClr val="002060"/>
                </a:solidFill>
                <a:latin typeface="Rosatom" panose="020B0503040504020204" pitchFamily="34" charset="-52"/>
              </a:rPr>
              <a:t>1 квартал</a:t>
            </a:r>
            <a:r>
              <a:rPr lang="en-US" sz="1600" b="1" dirty="0">
                <a:solidFill>
                  <a:srgbClr val="002060"/>
                </a:solidFill>
                <a:latin typeface="Rosatom" panose="020B0503040504020204" pitchFamily="34" charset="-52"/>
              </a:rPr>
              <a:t>:</a:t>
            </a:r>
            <a:r>
              <a:rPr lang="ru-RU" sz="1600" b="1" dirty="0">
                <a:solidFill>
                  <a:srgbClr val="002060"/>
                </a:solidFill>
                <a:latin typeface="Rosatom" panose="020B0503040504020204" pitchFamily="34" charset="-52"/>
              </a:rPr>
              <a:t> минимальная продолжительность контракта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600" dirty="0">
                <a:latin typeface="Rosatom" panose="020B0503040504020204" pitchFamily="34" charset="-52"/>
              </a:rPr>
              <a:t>минимального периода достаточно для эффективной отработки всех элементов работы</a:t>
            </a:r>
            <a:r>
              <a:rPr lang="en-US" sz="1600" dirty="0">
                <a:latin typeface="Rosatom" panose="020B0503040504020204" pitchFamily="34" charset="-52"/>
              </a:rPr>
              <a:t>:</a:t>
            </a:r>
            <a:r>
              <a:rPr lang="ru-RU" sz="1600" dirty="0">
                <a:latin typeface="Rosatom" panose="020B0503040504020204" pitchFamily="34" charset="-52"/>
              </a:rPr>
              <a:t> выкладка, обучение и мотивация.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600" dirty="0">
                <a:latin typeface="Rosatom" panose="020B0503040504020204" pitchFamily="34" charset="-52"/>
              </a:rPr>
              <a:t>для повышения эффективности мы рекомендуем продолжительность контракта 2 квартала </a:t>
            </a:r>
          </a:p>
          <a:p>
            <a:pPr>
              <a:spcBef>
                <a:spcPts val="600"/>
              </a:spcBef>
            </a:pPr>
            <a:r>
              <a:rPr lang="ru-RU" sz="1600" b="1" dirty="0">
                <a:solidFill>
                  <a:srgbClr val="002060"/>
                </a:solidFill>
                <a:latin typeface="Rosatom" panose="020B0503040504020204" pitchFamily="34" charset="-52"/>
              </a:rPr>
              <a:t>3 типа </a:t>
            </a:r>
            <a:r>
              <a:rPr lang="ru-RU" sz="1600" b="1" dirty="0" err="1">
                <a:solidFill>
                  <a:srgbClr val="002060"/>
                </a:solidFill>
                <a:latin typeface="Rosatom" panose="020B0503040504020204" pitchFamily="34" charset="-52"/>
              </a:rPr>
              <a:t>планограммы</a:t>
            </a:r>
            <a:r>
              <a:rPr lang="ru-RU" sz="1600" b="1" dirty="0">
                <a:solidFill>
                  <a:srgbClr val="002060"/>
                </a:solidFill>
                <a:latin typeface="Rosatom" panose="020B0503040504020204" pitchFamily="34" charset="-52"/>
              </a:rPr>
              <a:t> для разных типов аптек</a:t>
            </a:r>
            <a:r>
              <a:rPr lang="en-US" sz="1600" b="1" dirty="0">
                <a:solidFill>
                  <a:srgbClr val="002060"/>
                </a:solidFill>
                <a:latin typeface="Rosatom" panose="020B0503040504020204" pitchFamily="34" charset="-52"/>
              </a:rPr>
              <a:t>:</a:t>
            </a:r>
            <a:endParaRPr lang="ru-RU" sz="1600" b="1" dirty="0">
              <a:solidFill>
                <a:srgbClr val="002060"/>
              </a:solidFill>
              <a:latin typeface="Rosatom" panose="020B0503040504020204" pitchFamily="34" charset="-52"/>
            </a:endParaRP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r>
              <a:rPr lang="ru-RU" sz="1600" dirty="0">
                <a:latin typeface="Rosatom" panose="020B0503040504020204" pitchFamily="34" charset="-52"/>
              </a:rPr>
              <a:t>вы можете подготовить не более 3 типов </a:t>
            </a:r>
            <a:r>
              <a:rPr lang="ru-RU" sz="1600" dirty="0" err="1">
                <a:latin typeface="Rosatom" panose="020B0503040504020204" pitchFamily="34" charset="-52"/>
              </a:rPr>
              <a:t>планограмм</a:t>
            </a:r>
            <a:r>
              <a:rPr lang="ru-RU" sz="1600" dirty="0">
                <a:latin typeface="Rosatom" panose="020B0503040504020204" pitchFamily="34" charset="-52"/>
              </a:rPr>
              <a:t> для аптек разного типа, такое ограничение позволяет обеспечить эффективность мерчандайзинга</a:t>
            </a:r>
          </a:p>
          <a:p>
            <a:pPr marL="285750" indent="-285750">
              <a:spcBef>
                <a:spcPts val="600"/>
              </a:spcBef>
              <a:buFont typeface="Wingdings" pitchFamily="2" charset="2"/>
              <a:buChar char="§"/>
            </a:pPr>
            <a:endParaRPr lang="ru-RU" sz="1600" dirty="0">
              <a:latin typeface="Rosatom" panose="020B0503040504020204" pitchFamily="34" charset="-52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91949E0-8199-4758-A6B7-8D9269A9D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196" y="170604"/>
            <a:ext cx="2844859" cy="201758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95FC8B1-3B4D-47F5-A691-C38EC72FC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8620" y="170604"/>
            <a:ext cx="2841815" cy="201758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06920D3-31D5-4EA7-BD3A-1502CDA00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1104" y="5190045"/>
            <a:ext cx="2670973" cy="146752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815EA03-9F70-484F-B3CE-8A9407C94E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7837" y="5204846"/>
            <a:ext cx="2963380" cy="146752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6983920-299E-4350-8A1E-CBC4A0F511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5056" y="2438446"/>
            <a:ext cx="4085562" cy="248654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7EE2EF-384E-4B94-ADDA-EBCB1E2687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501" y="5654680"/>
            <a:ext cx="2139237" cy="120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26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95E893-FD40-4093-845E-C2740CDB6C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231" y="-84342"/>
            <a:ext cx="2139237" cy="1203320"/>
          </a:xfrm>
          <a:prstGeom prst="rect">
            <a:avLst/>
          </a:prstGeom>
        </p:spPr>
      </p:pic>
      <p:grpSp>
        <p:nvGrpSpPr>
          <p:cNvPr id="46" name="Group 2">
            <a:extLst>
              <a:ext uri="{FF2B5EF4-FFF2-40B4-BE49-F238E27FC236}">
                <a16:creationId xmlns:a16="http://schemas.microsoft.com/office/drawing/2014/main" id="{79231559-85D0-42BC-9A99-C5E176F1D5CE}"/>
              </a:ext>
            </a:extLst>
          </p:cNvPr>
          <p:cNvGrpSpPr>
            <a:grpSpLocks/>
          </p:cNvGrpSpPr>
          <p:nvPr/>
        </p:nvGrpSpPr>
        <p:grpSpPr bwMode="auto">
          <a:xfrm>
            <a:off x="-159686" y="714753"/>
            <a:ext cx="12192000" cy="1962659"/>
            <a:chOff x="1949013" y="3507566"/>
            <a:chExt cx="16255455" cy="2617011"/>
          </a:xfrm>
        </p:grpSpPr>
        <p:sp>
          <p:nvSpPr>
            <p:cNvPr id="47" name="Text Box 3">
              <a:extLst>
                <a:ext uri="{FF2B5EF4-FFF2-40B4-BE49-F238E27FC236}">
                  <a16:creationId xmlns:a16="http://schemas.microsoft.com/office/drawing/2014/main" id="{3016FD51-9A00-4058-9A0E-4BF48D7D210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949013" y="3507566"/>
              <a:ext cx="16255455" cy="15844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8575" tIns="28575" rIns="28575" bIns="28575"/>
            <a:lstStyle/>
            <a:p>
              <a:pPr algn="ctr" defTabSz="8255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x-none" sz="3200" b="1" spc="225" dirty="0" smtClean="0">
                  <a:solidFill>
                    <a:srgbClr val="0B426E"/>
                  </a:solidFill>
                  <a:latin typeface="Rosatom"/>
                  <a:ea typeface="Roboto" panose="02000000000000000000" pitchFamily="2" charset="0"/>
                  <a:cs typeface="Montserrat" charset="0"/>
                  <a:sym typeface="Poppins SemiBold" charset="0"/>
                </a:rPr>
                <a:t>Для связи</a:t>
              </a:r>
              <a:r>
                <a:rPr lang="en-US" altLang="x-none" sz="3200" b="1" spc="225" dirty="0" smtClean="0">
                  <a:solidFill>
                    <a:srgbClr val="0B426E"/>
                  </a:solidFill>
                  <a:latin typeface="Rosatom"/>
                  <a:ea typeface="Roboto" panose="02000000000000000000" pitchFamily="2" charset="0"/>
                  <a:cs typeface="Montserrat" charset="0"/>
                  <a:sym typeface="Poppins SemiBold" charset="0"/>
                </a:rPr>
                <a:t>:</a:t>
              </a:r>
              <a:endParaRPr lang="x-none" altLang="x-none" sz="3200" b="1" spc="225" dirty="0">
                <a:solidFill>
                  <a:srgbClr val="0B426E"/>
                </a:solidFill>
                <a:latin typeface="Rosatom"/>
                <a:ea typeface="Roboto" panose="02000000000000000000" pitchFamily="2" charset="0"/>
                <a:cs typeface="Montserrat" charset="0"/>
                <a:sym typeface="Poppins SemiBold" charset="0"/>
              </a:endParaRPr>
            </a:p>
          </p:txBody>
        </p:sp>
        <p:sp>
          <p:nvSpPr>
            <p:cNvPr id="48" name="Rectangle 1">
              <a:extLst>
                <a:ext uri="{FF2B5EF4-FFF2-40B4-BE49-F238E27FC236}">
                  <a16:creationId xmlns:a16="http://schemas.microsoft.com/office/drawing/2014/main" id="{697DDFE2-3EDE-48A0-BA6D-B303641D4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3523" y="5273824"/>
              <a:ext cx="7829284" cy="787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825500" eaLnBrk="0" fontAlgn="base" hangingPunct="0">
                <a:lnSpc>
                  <a:spcPct val="18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en-US" dirty="0">
                <a:solidFill>
                  <a:srgbClr val="51585F"/>
                </a:solidFill>
                <a:latin typeface="Rosatom"/>
                <a:ea typeface="Roboto" panose="02000000000000000000" pitchFamily="2" charset="0"/>
                <a:cs typeface="Open Sans" panose="020B0606030504020204" pitchFamily="34" charset="0"/>
                <a:sym typeface="Poppins"/>
              </a:endParaRPr>
            </a:p>
          </p:txBody>
        </p:sp>
        <p:sp>
          <p:nvSpPr>
            <p:cNvPr id="49" name="Text Box 2">
              <a:extLst>
                <a:ext uri="{FF2B5EF4-FFF2-40B4-BE49-F238E27FC236}">
                  <a16:creationId xmlns:a16="http://schemas.microsoft.com/office/drawing/2014/main" id="{A49089A9-6328-43CA-AA44-3AC07C6CFF3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030097" y="5206330"/>
              <a:ext cx="5794160" cy="918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28575" tIns="28575" rIns="28575" bIns="28575" anchor="ctr">
              <a:spAutoFit/>
            </a:bodyPr>
            <a:lstStyle/>
            <a:p>
              <a:pPr defTabSz="8255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x-none" dirty="0">
                  <a:solidFill>
                    <a:srgbClr val="51585F"/>
                  </a:solidFill>
                  <a:latin typeface="Rosatom"/>
                  <a:ea typeface="Roboto" panose="02000000000000000000" pitchFamily="2" charset="0"/>
                  <a:cs typeface="Open Sans" panose="020B0606030504020204" pitchFamily="34" charset="0"/>
                  <a:sym typeface="Poppins SemiBold" charset="0"/>
                  <a:hlinkClick r:id="rId3"/>
                </a:rPr>
                <a:t>info@osonpromotion.uz</a:t>
              </a:r>
              <a:endParaRPr lang="en-US" altLang="x-none" dirty="0">
                <a:solidFill>
                  <a:srgbClr val="51585F"/>
                </a:solidFill>
                <a:latin typeface="Rosatom"/>
                <a:ea typeface="Roboto" panose="02000000000000000000" pitchFamily="2" charset="0"/>
                <a:cs typeface="Open Sans" panose="020B0606030504020204" pitchFamily="34" charset="0"/>
                <a:sym typeface="Poppins SemiBold" charset="0"/>
              </a:endParaRPr>
            </a:p>
            <a:p>
              <a:pPr defTabSz="8255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x-none" sz="500" dirty="0">
                <a:solidFill>
                  <a:srgbClr val="51585F"/>
                </a:solidFill>
                <a:latin typeface="Rosatom"/>
                <a:ea typeface="Roboto" panose="02000000000000000000" pitchFamily="2" charset="0"/>
                <a:cs typeface="Open Sans" panose="020B0606030504020204" pitchFamily="34" charset="0"/>
                <a:sym typeface="Poppins SemiBold" charset="0"/>
                <a:hlinkClick r:id="rId4"/>
              </a:endParaRPr>
            </a:p>
            <a:p>
              <a:pPr defTabSz="8255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x-none" dirty="0">
                  <a:solidFill>
                    <a:srgbClr val="51585F"/>
                  </a:solidFill>
                  <a:latin typeface="Rosatom"/>
                  <a:ea typeface="Roboto" panose="02000000000000000000" pitchFamily="2" charset="0"/>
                  <a:cs typeface="Open Sans" panose="020B0606030504020204" pitchFamily="34" charset="0"/>
                  <a:sym typeface="Poppins SemiBold" charset="0"/>
                  <a:hlinkClick r:id="rId4"/>
                </a:rPr>
                <a:t>marketing@osonpromotion.uz</a:t>
              </a:r>
              <a:endParaRPr lang="en-US" altLang="x-none" dirty="0">
                <a:solidFill>
                  <a:srgbClr val="51585F"/>
                </a:solidFill>
                <a:latin typeface="Rosatom"/>
                <a:ea typeface="Roboto" panose="02000000000000000000" pitchFamily="2" charset="0"/>
                <a:cs typeface="Open Sans" panose="020B0606030504020204" pitchFamily="34" charset="0"/>
                <a:sym typeface="Poppins SemiBold" charset="0"/>
              </a:endParaRP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10557E29-6D87-4D4B-9201-29DED02AEEC1}"/>
              </a:ext>
            </a:extLst>
          </p:cNvPr>
          <p:cNvGrpSpPr/>
          <p:nvPr/>
        </p:nvGrpSpPr>
        <p:grpSpPr>
          <a:xfrm>
            <a:off x="553085" y="3357075"/>
            <a:ext cx="6384811" cy="2975078"/>
            <a:chOff x="-3729204" y="8334824"/>
            <a:chExt cx="8513083" cy="3966787"/>
          </a:xfrm>
        </p:grpSpPr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5177B670-2F6C-4FEA-B738-F93F3C92CAF7}"/>
                </a:ext>
              </a:extLst>
            </p:cNvPr>
            <p:cNvGrpSpPr/>
            <p:nvPr/>
          </p:nvGrpSpPr>
          <p:grpSpPr>
            <a:xfrm>
              <a:off x="-2721451" y="10586963"/>
              <a:ext cx="6169886" cy="1714648"/>
              <a:chOff x="-3491908" y="11955313"/>
              <a:chExt cx="6169886" cy="1714648"/>
            </a:xfrm>
          </p:grpSpPr>
          <p:sp>
            <p:nvSpPr>
              <p:cNvPr id="61" name="Text Box 3">
                <a:extLst>
                  <a:ext uri="{FF2B5EF4-FFF2-40B4-BE49-F238E27FC236}">
                    <a16:creationId xmlns:a16="http://schemas.microsoft.com/office/drawing/2014/main" id="{993873F7-7A13-48F6-844A-69B40B33277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-3156348" y="11955313"/>
                <a:ext cx="3737472" cy="5429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8575" tIns="28575" rIns="28575" bIns="28575"/>
              <a:lstStyle/>
              <a:p>
                <a:pPr marL="0" marR="0" lvl="0" indent="0" defTabSz="8255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x-none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6A288"/>
                    </a:solidFill>
                    <a:effectLst/>
                    <a:uLnTx/>
                    <a:uFillTx/>
                    <a:latin typeface="Rosatom"/>
                    <a:ea typeface="Roboto Medium" panose="02000000000000000000" pitchFamily="2" charset="0"/>
                    <a:cs typeface="Montserrat Semi" charset="0"/>
                    <a:sym typeface="Poppins Medium" charset="0"/>
                  </a:rPr>
                  <a:t>Офис </a:t>
                </a:r>
                <a:r>
                  <a:rPr kumimoji="0" lang="ru-RU" altLang="x-none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6A288"/>
                    </a:solidFill>
                    <a:effectLst/>
                    <a:uLnTx/>
                    <a:uFillTx/>
                    <a:latin typeface="Rosatom"/>
                    <a:ea typeface="Roboto Medium" panose="02000000000000000000" pitchFamily="2" charset="0"/>
                    <a:cs typeface="Montserrat Semi" charset="0"/>
                    <a:sym typeface="Poppins Medium" charset="0"/>
                  </a:rPr>
                  <a:t>компании</a:t>
                </a:r>
                <a:r>
                  <a:rPr lang="en-US" altLang="x-none" sz="2400" kern="0" dirty="0">
                    <a:solidFill>
                      <a:srgbClr val="36A288"/>
                    </a:solidFill>
                    <a:latin typeface="Rosatom"/>
                    <a:ea typeface="Roboto Medium" panose="02000000000000000000" pitchFamily="2" charset="0"/>
                    <a:cs typeface="Montserrat Semi" charset="0"/>
                    <a:sym typeface="Poppins Medium" charset="0"/>
                  </a:rPr>
                  <a:t>:</a:t>
                </a:r>
                <a:endParaRPr kumimoji="0" lang="en-US" altLang="x-none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6A288"/>
                  </a:solidFill>
                  <a:effectLst/>
                  <a:uLnTx/>
                  <a:uFillTx/>
                  <a:latin typeface="Rosatom"/>
                  <a:ea typeface="Roboto Medium" panose="02000000000000000000" pitchFamily="2" charset="0"/>
                  <a:cs typeface="Montserrat Semi" charset="0"/>
                  <a:sym typeface="Poppins Medium" charset="0"/>
                </a:endParaRPr>
              </a:p>
            </p:txBody>
          </p:sp>
          <p:sp>
            <p:nvSpPr>
              <p:cNvPr id="62" name="Rectangle 1">
                <a:extLst>
                  <a:ext uri="{FF2B5EF4-FFF2-40B4-BE49-F238E27FC236}">
                    <a16:creationId xmlns:a16="http://schemas.microsoft.com/office/drawing/2014/main" id="{01397DFA-A649-4976-AFDB-C9710CAA3B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491908" y="12291121"/>
                <a:ext cx="6169886" cy="13788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defTabSz="825500" eaLnBrk="0" fontAlgn="base" latinLnBrk="0" hangingPunct="0">
                  <a:lnSpc>
                    <a:spcPct val="18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en-US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55AB"/>
                    </a:solidFill>
                    <a:effectLst/>
                    <a:uLnTx/>
                    <a:uFillTx/>
                    <a:latin typeface="Rosatom"/>
                    <a:ea typeface="Roboto" panose="02000000000000000000" pitchFamily="2" charset="0"/>
                    <a:cs typeface="Open Sans" panose="020B0606030504020204" pitchFamily="34" charset="0"/>
                    <a:sym typeface="Poppins"/>
                  </a:rPr>
                  <a:t>г.Ташкент</a:t>
                </a:r>
                <a:r>
                  <a:rPr kumimoji="0" lang="ru-RU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55AB"/>
                    </a:solidFill>
                    <a:effectLst/>
                    <a:uLnTx/>
                    <a:uFillTx/>
                    <a:latin typeface="Rosatom"/>
                    <a:ea typeface="Roboto" panose="02000000000000000000" pitchFamily="2" charset="0"/>
                    <a:cs typeface="Open Sans" panose="020B0606030504020204" pitchFamily="34" charset="0"/>
                    <a:sym typeface="Poppins"/>
                  </a:rPr>
                  <a:t>, </a:t>
                </a:r>
                <a:r>
                  <a:rPr lang="ru-RU" altLang="en-US" kern="0" dirty="0" err="1">
                    <a:solidFill>
                      <a:srgbClr val="0055AB"/>
                    </a:solidFill>
                    <a:latin typeface="Rosatom"/>
                    <a:ea typeface="Roboto" panose="02000000000000000000" pitchFamily="2" charset="0"/>
                    <a:cs typeface="Open Sans" panose="020B0606030504020204" pitchFamily="34" charset="0"/>
                    <a:sym typeface="Poppins"/>
                  </a:rPr>
                  <a:t>Юнусабадский</a:t>
                </a:r>
                <a:r>
                  <a:rPr lang="ru-RU" altLang="en-US" kern="0" dirty="0">
                    <a:solidFill>
                      <a:srgbClr val="0055AB"/>
                    </a:solidFill>
                    <a:latin typeface="Rosatom"/>
                    <a:ea typeface="Roboto" panose="02000000000000000000" pitchFamily="2" charset="0"/>
                    <a:cs typeface="Open Sans" panose="020B0606030504020204" pitchFamily="34" charset="0"/>
                    <a:sym typeface="Poppins"/>
                  </a:rPr>
                  <a:t> район</a:t>
                </a:r>
                <a:r>
                  <a:rPr kumimoji="0" lang="ru-RU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55AB"/>
                    </a:solidFill>
                    <a:effectLst/>
                    <a:uLnTx/>
                    <a:uFillTx/>
                    <a:latin typeface="Rosatom"/>
                    <a:ea typeface="Roboto" panose="02000000000000000000" pitchFamily="2" charset="0"/>
                    <a:cs typeface="Open Sans" panose="020B0606030504020204" pitchFamily="34" charset="0"/>
                    <a:sym typeface="Poppins"/>
                  </a:rPr>
                  <a:t>, проспект Шарафа Рашидова, 97А </a:t>
                </a: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55AB"/>
                  </a:solidFill>
                  <a:effectLst/>
                  <a:uLnTx/>
                  <a:uFillTx/>
                  <a:latin typeface="Rosatom"/>
                  <a:ea typeface="Roboto" panose="02000000000000000000" pitchFamily="2" charset="0"/>
                  <a:cs typeface="Open Sans" panose="020B0606030504020204" pitchFamily="34" charset="0"/>
                  <a:sym typeface="Poppins"/>
                </a:endParaRPr>
              </a:p>
            </p:txBody>
          </p:sp>
        </p:grpSp>
        <p:grpSp>
          <p:nvGrpSpPr>
            <p:cNvPr id="52" name="Группа 51">
              <a:extLst>
                <a:ext uri="{FF2B5EF4-FFF2-40B4-BE49-F238E27FC236}">
                  <a16:creationId xmlns:a16="http://schemas.microsoft.com/office/drawing/2014/main" id="{70178670-0518-4EED-99D4-BB60E420CFAD}"/>
                </a:ext>
              </a:extLst>
            </p:cNvPr>
            <p:cNvGrpSpPr/>
            <p:nvPr/>
          </p:nvGrpSpPr>
          <p:grpSpPr>
            <a:xfrm>
              <a:off x="-2721451" y="8418898"/>
              <a:ext cx="7505330" cy="1835929"/>
              <a:chOff x="-3491907" y="7310047"/>
              <a:chExt cx="7505330" cy="1835929"/>
            </a:xfrm>
          </p:grpSpPr>
          <p:sp>
            <p:nvSpPr>
              <p:cNvPr id="59" name="Text Box 3">
                <a:extLst>
                  <a:ext uri="{FF2B5EF4-FFF2-40B4-BE49-F238E27FC236}">
                    <a16:creationId xmlns:a16="http://schemas.microsoft.com/office/drawing/2014/main" id="{D29BE8D4-9C8E-47E5-971B-5BAE11F81BC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-3156347" y="7310047"/>
                <a:ext cx="2384049" cy="5429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8575" tIns="28575" rIns="28575" bIns="28575"/>
              <a:lstStyle/>
              <a:p>
                <a:pPr marL="0" marR="0" lvl="0" indent="0" defTabSz="8255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x-none" sz="2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36A288"/>
                    </a:solidFill>
                    <a:effectLst/>
                    <a:uLnTx/>
                    <a:uFillTx/>
                    <a:latin typeface="Rosatom"/>
                    <a:ea typeface="Roboto Medium" panose="02000000000000000000" pitchFamily="2" charset="0"/>
                    <a:cs typeface="Montserrat Semi" charset="0"/>
                    <a:sym typeface="Poppins Medium" charset="0"/>
                  </a:rPr>
                  <a:t>Контакты</a:t>
                </a:r>
                <a:r>
                  <a:rPr lang="en-US" altLang="x-none" sz="2400" kern="0" dirty="0">
                    <a:solidFill>
                      <a:srgbClr val="36A288"/>
                    </a:solidFill>
                    <a:latin typeface="Rosatom"/>
                    <a:ea typeface="Roboto Medium" panose="02000000000000000000" pitchFamily="2" charset="0"/>
                    <a:cs typeface="Montserrat Semi" charset="0"/>
                    <a:sym typeface="Poppins Medium" charset="0"/>
                  </a:rPr>
                  <a:t>:</a:t>
                </a:r>
                <a:endParaRPr kumimoji="0" lang="en-US" altLang="x-none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36A288"/>
                  </a:solidFill>
                  <a:effectLst/>
                  <a:uLnTx/>
                  <a:uFillTx/>
                  <a:latin typeface="Rosatom"/>
                  <a:ea typeface="Roboto Medium" panose="02000000000000000000" pitchFamily="2" charset="0"/>
                  <a:cs typeface="Montserrat Semi" charset="0"/>
                  <a:sym typeface="Poppins Medium" charset="0"/>
                </a:endParaRPr>
              </a:p>
            </p:txBody>
          </p:sp>
          <p:sp>
            <p:nvSpPr>
              <p:cNvPr id="60" name="Rectangle 1">
                <a:extLst>
                  <a:ext uri="{FF2B5EF4-FFF2-40B4-BE49-F238E27FC236}">
                    <a16:creationId xmlns:a16="http://schemas.microsoft.com/office/drawing/2014/main" id="{883F3C91-17D9-4904-A233-7A71F23A78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491907" y="7693270"/>
                <a:ext cx="7505330" cy="14527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lvl="0" defTabSz="825500" eaLnBrk="0" fontAlgn="base" hangingPunct="0">
                  <a:lnSpc>
                    <a:spcPct val="1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altLang="en-US" kern="0" dirty="0">
                    <a:solidFill>
                      <a:srgbClr val="0055AB"/>
                    </a:solidFill>
                    <a:latin typeface="Rosatom"/>
                    <a:ea typeface="Roboto" panose="02000000000000000000" pitchFamily="2" charset="0"/>
                    <a:cs typeface="Open Sans" panose="020B0606030504020204" pitchFamily="34" charset="0"/>
                    <a:sym typeface="Poppins"/>
                  </a:rPr>
                  <a:t>+998 88 978 99 66 Азимов </a:t>
                </a:r>
                <a:r>
                  <a:rPr lang="ru-RU" altLang="en-US" kern="0" dirty="0" err="1" smtClean="0">
                    <a:solidFill>
                      <a:srgbClr val="0055AB"/>
                    </a:solidFill>
                    <a:latin typeface="Rosatom"/>
                    <a:ea typeface="Roboto" panose="02000000000000000000" pitchFamily="2" charset="0"/>
                    <a:cs typeface="Open Sans" panose="020B0606030504020204" pitchFamily="34" charset="0"/>
                    <a:sym typeface="Poppins"/>
                  </a:rPr>
                  <a:t>Сарвар</a:t>
                </a:r>
                <a:r>
                  <a:rPr kumimoji="0" lang="ru-RU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55AB"/>
                    </a:solidFill>
                    <a:effectLst/>
                    <a:uLnTx/>
                    <a:uFillTx/>
                    <a:latin typeface="Rosatom"/>
                    <a:ea typeface="Roboto" panose="02000000000000000000" pitchFamily="2" charset="0"/>
                    <a:cs typeface="Open Sans" panose="020B0606030504020204" pitchFamily="34" charset="0"/>
                    <a:sym typeface="Poppins"/>
                  </a:rPr>
                  <a:t/>
                </a:r>
                <a:br>
                  <a:rPr kumimoji="0" lang="ru-RU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55AB"/>
                    </a:solidFill>
                    <a:effectLst/>
                    <a:uLnTx/>
                    <a:uFillTx/>
                    <a:latin typeface="Rosatom"/>
                    <a:ea typeface="Roboto" panose="02000000000000000000" pitchFamily="2" charset="0"/>
                    <a:cs typeface="Open Sans" panose="020B0606030504020204" pitchFamily="34" charset="0"/>
                    <a:sym typeface="Poppins"/>
                  </a:rPr>
                </a:br>
                <a:endParaRPr kumimoji="0" lang="en-US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55AB"/>
                  </a:solidFill>
                  <a:effectLst/>
                  <a:uLnTx/>
                  <a:uFillTx/>
                  <a:latin typeface="Rosatom"/>
                  <a:ea typeface="Roboto" panose="02000000000000000000" pitchFamily="2" charset="0"/>
                  <a:cs typeface="Open Sans" panose="020B0606030504020204" pitchFamily="34" charset="0"/>
                  <a:sym typeface="Poppins"/>
                </a:endParaRPr>
              </a:p>
            </p:txBody>
          </p:sp>
        </p:grpSp>
        <p:grpSp>
          <p:nvGrpSpPr>
            <p:cNvPr id="53" name="Группа 14">
              <a:extLst>
                <a:ext uri="{FF2B5EF4-FFF2-40B4-BE49-F238E27FC236}">
                  <a16:creationId xmlns:a16="http://schemas.microsoft.com/office/drawing/2014/main" id="{6F7F0DDE-92DF-4A3F-9AA4-8F7BE7F05C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729204" y="10391368"/>
              <a:ext cx="841915" cy="843025"/>
              <a:chOff x="7535374" y="12685960"/>
              <a:chExt cx="1203429" cy="1204566"/>
            </a:xfrm>
          </p:grpSpPr>
          <p:sp>
            <p:nvSpPr>
              <p:cNvPr id="57" name="Shape 408">
                <a:extLst>
                  <a:ext uri="{FF2B5EF4-FFF2-40B4-BE49-F238E27FC236}">
                    <a16:creationId xmlns:a16="http://schemas.microsoft.com/office/drawing/2014/main" id="{4CD2EA38-8F6D-419C-A2D7-A5F45CD1DD4D}"/>
                  </a:ext>
                </a:extLst>
              </p:cNvPr>
              <p:cNvSpPr/>
              <p:nvPr/>
            </p:nvSpPr>
            <p:spPr>
              <a:xfrm>
                <a:off x="7535374" y="12685960"/>
                <a:ext cx="1203429" cy="1204566"/>
              </a:xfrm>
              <a:prstGeom prst="ellipse">
                <a:avLst/>
              </a:prstGeom>
              <a:solidFill>
                <a:srgbClr val="0B426E"/>
              </a:solidFill>
              <a:ln w="3175" cap="flat">
                <a:noFill/>
                <a:miter lim="400000"/>
              </a:ln>
              <a:effectLst/>
            </p:spPr>
            <p:txBody>
              <a:bodyPr lIns="28575" tIns="28575" rIns="28575" bIns="28575" anchor="ctr"/>
              <a:lstStyle/>
              <a:p>
                <a:pPr marL="0" marR="0" lvl="0" indent="0" algn="ctr" defTabSz="8255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225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satom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58" name="Shape 410">
                <a:extLst>
                  <a:ext uri="{FF2B5EF4-FFF2-40B4-BE49-F238E27FC236}">
                    <a16:creationId xmlns:a16="http://schemas.microsoft.com/office/drawing/2014/main" id="{CB6151E8-7C30-4977-B860-CDDB9AAF77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76458" y="13053043"/>
                <a:ext cx="535200" cy="447272"/>
              </a:xfrm>
              <a:custGeom>
                <a:avLst/>
                <a:gdLst>
                  <a:gd name="T0" fmla="*/ 212666 w 21600"/>
                  <a:gd name="T1" fmla="*/ 187250 h 21600"/>
                  <a:gd name="T2" fmla="*/ 212666 w 21600"/>
                  <a:gd name="T3" fmla="*/ 187250 h 21600"/>
                  <a:gd name="T4" fmla="*/ 212666 w 21600"/>
                  <a:gd name="T5" fmla="*/ 187250 h 21600"/>
                  <a:gd name="T6" fmla="*/ 212666 w 21600"/>
                  <a:gd name="T7" fmla="*/ 187250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20430" y="0"/>
                    </a:moveTo>
                    <a:lnTo>
                      <a:pt x="1350" y="0"/>
                    </a:lnTo>
                    <a:lnTo>
                      <a:pt x="1350" y="2598"/>
                    </a:lnTo>
                    <a:lnTo>
                      <a:pt x="20430" y="2598"/>
                    </a:lnTo>
                    <a:lnTo>
                      <a:pt x="20430" y="0"/>
                    </a:lnTo>
                    <a:close/>
                    <a:moveTo>
                      <a:pt x="21600" y="13551"/>
                    </a:moveTo>
                    <a:lnTo>
                      <a:pt x="21600" y="10647"/>
                    </a:lnTo>
                    <a:lnTo>
                      <a:pt x="20430" y="3872"/>
                    </a:lnTo>
                    <a:lnTo>
                      <a:pt x="1350" y="3872"/>
                    </a:lnTo>
                    <a:lnTo>
                      <a:pt x="0" y="10647"/>
                    </a:lnTo>
                    <a:lnTo>
                      <a:pt x="0" y="13551"/>
                    </a:lnTo>
                    <a:lnTo>
                      <a:pt x="1350" y="13551"/>
                    </a:lnTo>
                    <a:lnTo>
                      <a:pt x="1350" y="21600"/>
                    </a:lnTo>
                    <a:lnTo>
                      <a:pt x="13320" y="21600"/>
                    </a:lnTo>
                    <a:lnTo>
                      <a:pt x="13320" y="13551"/>
                    </a:lnTo>
                    <a:lnTo>
                      <a:pt x="18135" y="13551"/>
                    </a:lnTo>
                    <a:lnTo>
                      <a:pt x="18135" y="21600"/>
                    </a:lnTo>
                    <a:lnTo>
                      <a:pt x="20430" y="21600"/>
                    </a:lnTo>
                    <a:lnTo>
                      <a:pt x="20430" y="13551"/>
                    </a:lnTo>
                    <a:lnTo>
                      <a:pt x="21600" y="13551"/>
                    </a:lnTo>
                    <a:close/>
                    <a:moveTo>
                      <a:pt x="10800" y="19002"/>
                    </a:moveTo>
                    <a:lnTo>
                      <a:pt x="3645" y="19002"/>
                    </a:lnTo>
                    <a:lnTo>
                      <a:pt x="3645" y="13551"/>
                    </a:lnTo>
                    <a:lnTo>
                      <a:pt x="10800" y="13551"/>
                    </a:lnTo>
                    <a:lnTo>
                      <a:pt x="10800" y="19002"/>
                    </a:lnTo>
                    <a:close/>
                  </a:path>
                </a:pathLst>
              </a:custGeom>
              <a:solidFill>
                <a:srgbClr val="42BE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ap="flat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48220" tIns="48220" rIns="48220" bIns="48220" anchor="ctr"/>
              <a:lstStyle/>
              <a:p>
                <a:pPr marL="0" marR="0" lvl="0" indent="0" defTabSz="8255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500" b="0" i="0" u="none" strike="noStrike" kern="0" cap="none" spc="0" normalizeH="0" baseline="0" noProof="0">
                  <a:ln>
                    <a:noFill/>
                  </a:ln>
                  <a:solidFill>
                    <a:srgbClr val="74808C"/>
                  </a:solidFill>
                  <a:effectLst/>
                  <a:uLnTx/>
                  <a:uFillTx/>
                  <a:latin typeface="Rosatom"/>
                  <a:cs typeface="Poppins"/>
                  <a:sym typeface="Poppins"/>
                </a:endParaRPr>
              </a:p>
            </p:txBody>
          </p:sp>
        </p:grpSp>
        <p:grpSp>
          <p:nvGrpSpPr>
            <p:cNvPr id="54" name="Группа 15">
              <a:extLst>
                <a:ext uri="{FF2B5EF4-FFF2-40B4-BE49-F238E27FC236}">
                  <a16:creationId xmlns:a16="http://schemas.microsoft.com/office/drawing/2014/main" id="{EACB58A2-D14C-4345-ACB3-2F573C0370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3729190" y="8334824"/>
              <a:ext cx="841914" cy="841911"/>
              <a:chOff x="7535136" y="8363849"/>
              <a:chExt cx="1203461" cy="1203408"/>
            </a:xfrm>
          </p:grpSpPr>
          <p:sp>
            <p:nvSpPr>
              <p:cNvPr id="55" name="Shape 412">
                <a:extLst>
                  <a:ext uri="{FF2B5EF4-FFF2-40B4-BE49-F238E27FC236}">
                    <a16:creationId xmlns:a16="http://schemas.microsoft.com/office/drawing/2014/main" id="{DF7C9FDD-A855-4BF3-AB94-72C8CDE86D6F}"/>
                  </a:ext>
                </a:extLst>
              </p:cNvPr>
              <p:cNvSpPr/>
              <p:nvPr/>
            </p:nvSpPr>
            <p:spPr>
              <a:xfrm>
                <a:off x="7535136" y="8363849"/>
                <a:ext cx="1203461" cy="1203408"/>
              </a:xfrm>
              <a:prstGeom prst="ellipse">
                <a:avLst/>
              </a:prstGeom>
              <a:solidFill>
                <a:srgbClr val="0B426E"/>
              </a:solidFill>
              <a:ln w="3175" cap="flat">
                <a:noFill/>
                <a:miter lim="400000"/>
              </a:ln>
              <a:effectLst/>
            </p:spPr>
            <p:txBody>
              <a:bodyPr lIns="28575" tIns="28575" rIns="28575" bIns="28575" anchor="ctr"/>
              <a:lstStyle/>
              <a:p>
                <a:pPr marL="0" marR="0" lvl="0" indent="0" algn="ctr" defTabSz="8255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sz="30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kumimoji="0" sz="225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satom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56" name="Shape 414">
                <a:extLst>
                  <a:ext uri="{FF2B5EF4-FFF2-40B4-BE49-F238E27FC236}">
                    <a16:creationId xmlns:a16="http://schemas.microsoft.com/office/drawing/2014/main" id="{D6E726C0-DF1F-4C5D-9850-C67C048197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24194" y="8720914"/>
                <a:ext cx="425331" cy="425329"/>
              </a:xfrm>
              <a:custGeom>
                <a:avLst/>
                <a:gdLst>
                  <a:gd name="T0" fmla="*/ 212666 w 21600"/>
                  <a:gd name="T1" fmla="*/ 212665 h 21600"/>
                  <a:gd name="T2" fmla="*/ 212666 w 21600"/>
                  <a:gd name="T3" fmla="*/ 212665 h 21600"/>
                  <a:gd name="T4" fmla="*/ 212666 w 21600"/>
                  <a:gd name="T5" fmla="*/ 212665 h 21600"/>
                  <a:gd name="T6" fmla="*/ 212666 w 21600"/>
                  <a:gd name="T7" fmla="*/ 212665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 extrusionOk="0">
                    <a:moveTo>
                      <a:pt x="12150" y="7110"/>
                    </a:moveTo>
                    <a:lnTo>
                      <a:pt x="9630" y="7110"/>
                    </a:lnTo>
                    <a:lnTo>
                      <a:pt x="9630" y="9630"/>
                    </a:lnTo>
                    <a:lnTo>
                      <a:pt x="12150" y="9630"/>
                    </a:lnTo>
                    <a:lnTo>
                      <a:pt x="12150" y="7110"/>
                    </a:lnTo>
                    <a:close/>
                    <a:moveTo>
                      <a:pt x="17010" y="7110"/>
                    </a:moveTo>
                    <a:lnTo>
                      <a:pt x="14445" y="7110"/>
                    </a:lnTo>
                    <a:lnTo>
                      <a:pt x="14445" y="9630"/>
                    </a:lnTo>
                    <a:lnTo>
                      <a:pt x="17010" y="9630"/>
                    </a:lnTo>
                    <a:lnTo>
                      <a:pt x="17010" y="7110"/>
                    </a:lnTo>
                    <a:close/>
                    <a:moveTo>
                      <a:pt x="20430" y="14940"/>
                    </a:moveTo>
                    <a:cubicBezTo>
                      <a:pt x="19080" y="14940"/>
                      <a:pt x="17685" y="14715"/>
                      <a:pt x="16065" y="14265"/>
                    </a:cubicBezTo>
                    <a:cubicBezTo>
                      <a:pt x="15840" y="13995"/>
                      <a:pt x="15390" y="14265"/>
                      <a:pt x="14940" y="14490"/>
                    </a:cubicBezTo>
                    <a:lnTo>
                      <a:pt x="12375" y="17235"/>
                    </a:lnTo>
                    <a:cubicBezTo>
                      <a:pt x="8955" y="15390"/>
                      <a:pt x="6210" y="12645"/>
                      <a:pt x="4365" y="9180"/>
                    </a:cubicBezTo>
                    <a:lnTo>
                      <a:pt x="7110" y="6660"/>
                    </a:lnTo>
                    <a:cubicBezTo>
                      <a:pt x="7335" y="6210"/>
                      <a:pt x="7560" y="5715"/>
                      <a:pt x="7335" y="5265"/>
                    </a:cubicBezTo>
                    <a:cubicBezTo>
                      <a:pt x="6885" y="4140"/>
                      <a:pt x="6660" y="2520"/>
                      <a:pt x="6660" y="1125"/>
                    </a:cubicBezTo>
                    <a:cubicBezTo>
                      <a:pt x="6660" y="450"/>
                      <a:pt x="6210" y="0"/>
                      <a:pt x="5490" y="0"/>
                    </a:cubicBezTo>
                    <a:lnTo>
                      <a:pt x="1350" y="0"/>
                    </a:lnTo>
                    <a:cubicBezTo>
                      <a:pt x="450" y="0"/>
                      <a:pt x="0" y="450"/>
                      <a:pt x="0" y="1125"/>
                    </a:cubicBezTo>
                    <a:cubicBezTo>
                      <a:pt x="0" y="12420"/>
                      <a:pt x="9180" y="21600"/>
                      <a:pt x="20430" y="21600"/>
                    </a:cubicBezTo>
                    <a:cubicBezTo>
                      <a:pt x="21150" y="21600"/>
                      <a:pt x="21600" y="21150"/>
                      <a:pt x="21600" y="20475"/>
                    </a:cubicBezTo>
                    <a:lnTo>
                      <a:pt x="21600" y="16065"/>
                    </a:lnTo>
                    <a:cubicBezTo>
                      <a:pt x="21600" y="15390"/>
                      <a:pt x="21150" y="14940"/>
                      <a:pt x="20430" y="14940"/>
                    </a:cubicBezTo>
                    <a:close/>
                    <a:moveTo>
                      <a:pt x="19305" y="7110"/>
                    </a:moveTo>
                    <a:lnTo>
                      <a:pt x="19305" y="9630"/>
                    </a:lnTo>
                    <a:lnTo>
                      <a:pt x="21600" y="9630"/>
                    </a:lnTo>
                    <a:lnTo>
                      <a:pt x="21600" y="7110"/>
                    </a:lnTo>
                    <a:lnTo>
                      <a:pt x="19305" y="7110"/>
                    </a:lnTo>
                    <a:close/>
                  </a:path>
                </a:pathLst>
              </a:custGeom>
              <a:solidFill>
                <a:srgbClr val="42BE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ap="flat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lIns="48220" tIns="48220" rIns="48220" bIns="48220" anchor="ctr"/>
              <a:lstStyle/>
              <a:p>
                <a:pPr marL="0" marR="0" lvl="0" indent="0" defTabSz="8255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500" b="0" i="0" u="none" strike="noStrike" kern="0" cap="none" spc="0" normalizeH="0" baseline="0" noProof="0">
                  <a:ln>
                    <a:noFill/>
                  </a:ln>
                  <a:solidFill>
                    <a:srgbClr val="74808C"/>
                  </a:solidFill>
                  <a:effectLst/>
                  <a:uLnTx/>
                  <a:uFillTx/>
                  <a:latin typeface="Rosatom"/>
                  <a:cs typeface="Poppins"/>
                  <a:sym typeface="Poppins"/>
                </a:endParaRPr>
              </a:p>
            </p:txBody>
          </p:sp>
        </p:grpSp>
      </p:grpSp>
      <p:sp>
        <p:nvSpPr>
          <p:cNvPr id="63" name="Text Box 3">
            <a:extLst>
              <a:ext uri="{FF2B5EF4-FFF2-40B4-BE49-F238E27FC236}">
                <a16:creationId xmlns:a16="http://schemas.microsoft.com/office/drawing/2014/main" id="{41120769-6692-4073-82CC-1013736C1163}"/>
              </a:ext>
            </a:extLst>
          </p:cNvPr>
          <p:cNvSpPr txBox="1">
            <a:spLocks/>
          </p:cNvSpPr>
          <p:nvPr/>
        </p:nvSpPr>
        <p:spPr bwMode="auto">
          <a:xfrm>
            <a:off x="1560570" y="1593543"/>
            <a:ext cx="4828074" cy="407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8575" tIns="28575" rIns="28575" bIns="28575"/>
          <a:lstStyle/>
          <a:p>
            <a:pPr defTabSz="82550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x-none" sz="2400" dirty="0">
                <a:solidFill>
                  <a:srgbClr val="36A288"/>
                </a:solidFill>
                <a:latin typeface="Rosatom"/>
                <a:ea typeface="Roboto Medium" panose="02000000000000000000" pitchFamily="2" charset="0"/>
                <a:cs typeface="Montserrat Semi" charset="0"/>
                <a:sym typeface="Poppins Medium" charset="0"/>
              </a:rPr>
              <a:t>Электронная </a:t>
            </a:r>
            <a:r>
              <a:rPr lang="ru-RU" altLang="x-none" sz="2400" dirty="0" smtClean="0">
                <a:solidFill>
                  <a:srgbClr val="36A288"/>
                </a:solidFill>
                <a:latin typeface="Rosatom"/>
                <a:ea typeface="Roboto Medium" panose="02000000000000000000" pitchFamily="2" charset="0"/>
                <a:cs typeface="Montserrat Semi" charset="0"/>
                <a:sym typeface="Poppins Medium" charset="0"/>
              </a:rPr>
              <a:t>почта</a:t>
            </a:r>
            <a:r>
              <a:rPr lang="en-US" altLang="x-none" sz="2400" dirty="0">
                <a:solidFill>
                  <a:srgbClr val="36A288"/>
                </a:solidFill>
                <a:latin typeface="Rosatom"/>
                <a:ea typeface="Roboto Medium" panose="02000000000000000000" pitchFamily="2" charset="0"/>
                <a:cs typeface="Montserrat Semi" charset="0"/>
                <a:sym typeface="Poppins Medium" charset="0"/>
              </a:rPr>
              <a:t>:</a:t>
            </a:r>
          </a:p>
        </p:txBody>
      </p:sp>
      <p:sp>
        <p:nvSpPr>
          <p:cNvPr id="64" name="Shape 412">
            <a:extLst>
              <a:ext uri="{FF2B5EF4-FFF2-40B4-BE49-F238E27FC236}">
                <a16:creationId xmlns:a16="http://schemas.microsoft.com/office/drawing/2014/main" id="{5BD73EE2-7B51-498B-A64E-6EDC6FFEF03A}"/>
              </a:ext>
            </a:extLst>
          </p:cNvPr>
          <p:cNvSpPr/>
          <p:nvPr/>
        </p:nvSpPr>
        <p:spPr bwMode="auto">
          <a:xfrm>
            <a:off x="553085" y="1439488"/>
            <a:ext cx="631436" cy="631436"/>
          </a:xfrm>
          <a:prstGeom prst="ellipse">
            <a:avLst/>
          </a:prstGeom>
          <a:solidFill>
            <a:srgbClr val="0B426E"/>
          </a:solidFill>
          <a:ln w="3175" cap="flat">
            <a:noFill/>
            <a:miter lim="400000"/>
          </a:ln>
          <a:effectLst/>
        </p:spPr>
        <p:txBody>
          <a:bodyPr lIns="28575" tIns="28575" rIns="28575" bIns="28575" anchor="ctr"/>
          <a:lstStyle/>
          <a:p>
            <a:pPr marL="0" marR="0" lvl="0" indent="0" algn="ctr" defTabSz="8255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22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satom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65" name="Picture 2" descr="Mail, email">
            <a:extLst>
              <a:ext uri="{FF2B5EF4-FFF2-40B4-BE49-F238E27FC236}">
                <a16:creationId xmlns:a16="http://schemas.microsoft.com/office/drawing/2014/main" id="{3920ADFB-9563-4031-9379-691C02B8A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rgbClr val="42BE9F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575" y="1586375"/>
            <a:ext cx="338456" cy="33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23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1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FCAF17"/>
      </a:accent1>
      <a:accent2>
        <a:srgbClr val="FFD400"/>
      </a:accent2>
      <a:accent3>
        <a:srgbClr val="F03C37"/>
      </a:accent3>
      <a:accent4>
        <a:srgbClr val="96C832"/>
      </a:accent4>
      <a:accent5>
        <a:srgbClr val="00A0E1"/>
      </a:accent5>
      <a:accent6>
        <a:srgbClr val="AA4DC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42416</TotalTime>
  <Words>1610</Words>
  <Application>Microsoft Office PowerPoint</Application>
  <PresentationFormat>Широкоэкранный</PresentationFormat>
  <Paragraphs>434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37" baseType="lpstr">
      <vt:lpstr>Akrobat</vt:lpstr>
      <vt:lpstr>Akrobat Bold</vt:lpstr>
      <vt:lpstr>Arial</vt:lpstr>
      <vt:lpstr>Bodoni 72 Book</vt:lpstr>
      <vt:lpstr>Calibri</vt:lpstr>
      <vt:lpstr>Calibri Light</vt:lpstr>
      <vt:lpstr>Helvetica Light</vt:lpstr>
      <vt:lpstr>Montserrat</vt:lpstr>
      <vt:lpstr>Montserrat Light</vt:lpstr>
      <vt:lpstr>Montserrat Semi</vt:lpstr>
      <vt:lpstr>Myriad Pro</vt:lpstr>
      <vt:lpstr>Open Sans</vt:lpstr>
      <vt:lpstr>Poppins</vt:lpstr>
      <vt:lpstr>Poppins Medium</vt:lpstr>
      <vt:lpstr>Poppins SemiBold</vt:lpstr>
      <vt:lpstr>Roboto</vt:lpstr>
      <vt:lpstr>Roboto Medium</vt:lpstr>
      <vt:lpstr>Rosatom</vt:lpstr>
      <vt:lpstr>Wingdings</vt:lpstr>
      <vt:lpstr>Office Theme</vt:lpstr>
      <vt:lpstr>1_Office Theme</vt:lpstr>
      <vt:lpstr>Презентация PowerPoint</vt:lpstr>
      <vt:lpstr>Презентация PowerPoint</vt:lpstr>
      <vt:lpstr>Презентация PowerPoint</vt:lpstr>
      <vt:lpstr>Три ключевых сервиса</vt:lpstr>
      <vt:lpstr>Форматы взаимодействия</vt:lpstr>
      <vt:lpstr>Динамика роста клиентской базы</vt:lpstr>
      <vt:lpstr>Форма Отчета</vt:lpstr>
      <vt:lpstr>Процент выполнения поставленного ПЛАНА по объЁмУ на 2024Г. - 2026Г. </vt:lpstr>
      <vt:lpstr>Проект SELL-OUT (B2C)</vt:lpstr>
      <vt:lpstr>Форма отчетности по проекту SELL-OUT (B2C) </vt:lpstr>
      <vt:lpstr>Типы аналитики</vt:lpstr>
      <vt:lpstr>Презентация PowerPoint</vt:lpstr>
      <vt:lpstr>Критерии выбора аптек</vt:lpstr>
      <vt:lpstr>Наши партнеры  </vt:lpstr>
      <vt:lpstr>Особые правила программы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MSN</dc:creator>
  <cp:lastModifiedBy>U2376</cp:lastModifiedBy>
  <cp:revision>2238</cp:revision>
  <cp:lastPrinted>2025-05-23T05:05:21Z</cp:lastPrinted>
  <dcterms:created xsi:type="dcterms:W3CDTF">2017-12-04T14:25:23Z</dcterms:created>
  <dcterms:modified xsi:type="dcterms:W3CDTF">2026-07-30T05:46:17Z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2022-11-02T07:01:54Z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b2672dfa-1355-423d-adce-d49e4470ea38</vt:lpwstr>
  </property>
  <property fmtid="{D5CDD505-2E9C-101B-9397-08002B2CF9AE}" pid="7" name="MSIP_Label_defa4170-0d19-0005-0004-bc88714345d2_ActionId">
    <vt:lpwstr>bfb46c97-eef1-4763-9e0a-91b139ec622d</vt:lpwstr>
  </property>
  <property fmtid="{D5CDD505-2E9C-101B-9397-08002B2CF9AE}" pid="8" name="MSIP_Label_defa4170-0d19-0005-0004-bc88714345d2_ContentBits">
    <vt:lpwstr>0</vt:lpwstr>
  </property>
</Properties>
</file>